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60" r:id="rId7"/>
    <p:sldId id="261" r:id="rId8"/>
    <p:sldId id="259" r:id="rId9"/>
  </p:sldIdLst>
  <p:sldSz cx="7556500" cy="10693400"/>
  <p:notesSz cx="6858000" cy="9144000"/>
  <p:embeddedFontLst>
    <p:embeddedFont>
      <p:font typeface="Lato" panose="020F0502020204030203" pitchFamily="34" charset="0"/>
      <p:regular r:id="rId10"/>
      <p:bold r:id="rId11"/>
      <p:italic r:id="rId12"/>
      <p:boldItalic r:id="rId13"/>
    </p:embeddedFont>
    <p:embeddedFont>
      <p:font typeface="Poppins" panose="00000500000000000000" pitchFamily="2" charset="0"/>
      <p:regular r:id="rId14"/>
      <p:bold r:id="rId15"/>
      <p:italic r:id="rId16"/>
      <p:boldItalic r:id="rId17"/>
    </p:embeddedFont>
    <p:embeddedFont>
      <p:font typeface="Poppins Bold" panose="00000800000000000000" charset="0"/>
      <p:regular r:id="rId18"/>
    </p:embeddedFont>
    <p:embeddedFont>
      <p:font typeface="Poppins ExtraBold" panose="00000900000000000000" pitchFamily="2" charset="0"/>
      <p:regular r:id="rId19"/>
      <p:bold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175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2458"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Master" Target="slideMasters/slideMaster1.xml"/><Relationship Id="rId21"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1 person">
            <a:extLst>
              <a:ext uri="{FF2B5EF4-FFF2-40B4-BE49-F238E27FC236}">
                <a16:creationId xmlns:a16="http://schemas.microsoft.com/office/drawing/2014/main" id="{6DE8B26E-4FD8-D83F-0874-8043BDA0B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82040" y="3354577"/>
            <a:ext cx="9794875" cy="7346156"/>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p:cNvSpPr/>
          <p:nvPr/>
        </p:nvSpPr>
        <p:spPr>
          <a:xfrm>
            <a:off x="0" y="-408390"/>
            <a:ext cx="7553325" cy="11101790"/>
          </a:xfrm>
          <a:custGeom>
            <a:avLst/>
            <a:gdLst/>
            <a:ahLst/>
            <a:cxnLst/>
            <a:rect l="l" t="t" r="r" b="b"/>
            <a:pathLst>
              <a:path w="7553325" h="11101790">
                <a:moveTo>
                  <a:pt x="0" y="0"/>
                </a:moveTo>
                <a:lnTo>
                  <a:pt x="7553325" y="0"/>
                </a:lnTo>
                <a:lnTo>
                  <a:pt x="7553325" y="11101790"/>
                </a:lnTo>
                <a:lnTo>
                  <a:pt x="0" y="11101790"/>
                </a:lnTo>
                <a:lnTo>
                  <a:pt x="0" y="0"/>
                </a:lnTo>
                <a:close/>
              </a:path>
            </a:pathLst>
          </a:custGeom>
          <a:blipFill>
            <a:blip r:embed="rId3"/>
            <a:stretch>
              <a:fillRect l="-54035" t="-10798" r="-34905"/>
            </a:stretch>
          </a:blipFill>
        </p:spPr>
        <p:txBody>
          <a:bodyPr/>
          <a:lstStyle/>
          <a:p>
            <a:endParaRPr lang="en-GB"/>
          </a:p>
        </p:txBody>
      </p:sp>
      <p:sp>
        <p:nvSpPr>
          <p:cNvPr id="4" name="Freeform 4"/>
          <p:cNvSpPr/>
          <p:nvPr/>
        </p:nvSpPr>
        <p:spPr>
          <a:xfrm>
            <a:off x="4704712" y="523042"/>
            <a:ext cx="2381250" cy="511807"/>
          </a:xfrm>
          <a:custGeom>
            <a:avLst/>
            <a:gdLst/>
            <a:ahLst/>
            <a:cxnLst/>
            <a:rect l="l" t="t" r="r" b="b"/>
            <a:pathLst>
              <a:path w="2381250" h="511807">
                <a:moveTo>
                  <a:pt x="0" y="0"/>
                </a:moveTo>
                <a:lnTo>
                  <a:pt x="2381250" y="0"/>
                </a:lnTo>
                <a:lnTo>
                  <a:pt x="2381250" y="511806"/>
                </a:lnTo>
                <a:lnTo>
                  <a:pt x="0" y="511806"/>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67868" y="531027"/>
            <a:ext cx="4670236" cy="1599565"/>
          </a:xfrm>
          <a:prstGeom prst="rect">
            <a:avLst/>
          </a:prstGeom>
        </p:spPr>
        <p:txBody>
          <a:bodyPr lIns="0" tIns="0" rIns="0" bIns="0" rtlCol="0" anchor="t">
            <a:spAutoFit/>
          </a:bodyPr>
          <a:lstStyle/>
          <a:p>
            <a:pPr algn="l">
              <a:lnSpc>
                <a:spcPts val="14000"/>
              </a:lnSpc>
            </a:pPr>
            <a:r>
              <a:rPr lang="en-US" sz="5600" spc="-33" dirty="0">
                <a:solidFill>
                  <a:srgbClr val="FFFFFF"/>
                </a:solidFill>
                <a:latin typeface="Poppins ExtraBold"/>
                <a:ea typeface="Poppins ExtraBold"/>
                <a:cs typeface="Poppins ExtraBold"/>
                <a:sym typeface="Poppins ExtraBold"/>
              </a:rPr>
              <a:t>You Told Us </a:t>
            </a:r>
          </a:p>
        </p:txBody>
      </p:sp>
      <p:sp>
        <p:nvSpPr>
          <p:cNvPr id="6" name="TextBox 6"/>
          <p:cNvSpPr txBox="1"/>
          <p:nvPr/>
        </p:nvSpPr>
        <p:spPr>
          <a:xfrm>
            <a:off x="467868" y="2292517"/>
            <a:ext cx="6618094" cy="1124795"/>
          </a:xfrm>
          <a:prstGeom prst="rect">
            <a:avLst/>
          </a:prstGeom>
        </p:spPr>
        <p:txBody>
          <a:bodyPr lIns="0" tIns="0" rIns="0" bIns="0" rtlCol="0" anchor="t">
            <a:spAutoFit/>
          </a:bodyPr>
          <a:lstStyle/>
          <a:p>
            <a:pPr algn="l">
              <a:lnSpc>
                <a:spcPts val="4480"/>
              </a:lnSpc>
            </a:pPr>
            <a:r>
              <a:rPr lang="en-US" sz="3200" spc="-19" dirty="0">
                <a:solidFill>
                  <a:srgbClr val="FFFFFF"/>
                </a:solidFill>
                <a:latin typeface="Poppins ExtraBold"/>
                <a:ea typeface="Poppins ExtraBold"/>
                <a:cs typeface="Poppins ExtraBold"/>
                <a:sym typeface="Poppins ExtraBold"/>
              </a:rPr>
              <a:t>What we heard in November 2024 </a:t>
            </a:r>
          </a:p>
        </p:txBody>
      </p:sp>
      <p:sp>
        <p:nvSpPr>
          <p:cNvPr id="7" name="AutoShape 2">
            <a:extLst>
              <a:ext uri="{FF2B5EF4-FFF2-40B4-BE49-F238E27FC236}">
                <a16:creationId xmlns:a16="http://schemas.microsoft.com/office/drawing/2014/main" id="{8A923B8D-C14A-2307-C822-39A965DE6D43}"/>
              </a:ext>
            </a:extLst>
          </p:cNvPr>
          <p:cNvSpPr>
            <a:spLocks noChangeAspect="1" noChangeArrowheads="1"/>
          </p:cNvSpPr>
          <p:nvPr/>
        </p:nvSpPr>
        <p:spPr bwMode="auto">
          <a:xfrm>
            <a:off x="8175625" y="2298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159" y="4222080"/>
            <a:ext cx="7058066" cy="1557016"/>
            <a:chOff x="1188308" y="259711"/>
            <a:chExt cx="7870990" cy="1466222"/>
          </a:xfrm>
        </p:grpSpPr>
        <p:sp>
          <p:nvSpPr>
            <p:cNvPr id="4" name="Freeform 4"/>
            <p:cNvSpPr/>
            <p:nvPr/>
          </p:nvSpPr>
          <p:spPr>
            <a:xfrm>
              <a:off x="1188308" y="259711"/>
              <a:ext cx="7870990" cy="1466222"/>
            </a:xfrm>
            <a:custGeom>
              <a:avLst/>
              <a:gdLst/>
              <a:ahLst/>
              <a:cxnLst/>
              <a:rect l="l" t="t" r="r" b="b"/>
              <a:pathLst>
                <a:path w="9071635" h="1466222">
                  <a:moveTo>
                    <a:pt x="9071635" y="0"/>
                  </a:moveTo>
                  <a:lnTo>
                    <a:pt x="0" y="0"/>
                  </a:lnTo>
                  <a:lnTo>
                    <a:pt x="0" y="1466222"/>
                  </a:lnTo>
                  <a:lnTo>
                    <a:pt x="9071635" y="1466222"/>
                  </a:lnTo>
                  <a:lnTo>
                    <a:pt x="9071635" y="0"/>
                  </a:lnTo>
                  <a:close/>
                </a:path>
              </a:pathLst>
            </a:custGeom>
            <a:solidFill>
              <a:srgbClr val="FAD8EA"/>
            </a:solidFill>
          </p:spPr>
          <p:txBody>
            <a:bodyPr/>
            <a:lstStyle/>
            <a:p>
              <a:endParaRPr lang="en-GB"/>
            </a:p>
          </p:txBody>
        </p:sp>
      </p:grpSp>
      <p:grpSp>
        <p:nvGrpSpPr>
          <p:cNvPr id="5" name="Group 5"/>
          <p:cNvGrpSpPr/>
          <p:nvPr/>
        </p:nvGrpSpPr>
        <p:grpSpPr>
          <a:xfrm>
            <a:off x="-11096" y="5964934"/>
            <a:ext cx="7036223" cy="1667111"/>
            <a:chOff x="0" y="0"/>
            <a:chExt cx="9061349" cy="1466923"/>
          </a:xfrm>
        </p:grpSpPr>
        <p:sp>
          <p:nvSpPr>
            <p:cNvPr id="6" name="Freeform 6"/>
            <p:cNvSpPr/>
            <p:nvPr/>
          </p:nvSpPr>
          <p:spPr>
            <a:xfrm>
              <a:off x="0" y="0"/>
              <a:ext cx="9060984" cy="1466222"/>
            </a:xfrm>
            <a:custGeom>
              <a:avLst/>
              <a:gdLst/>
              <a:ahLst/>
              <a:cxnLst/>
              <a:rect l="l" t="t" r="r" b="b"/>
              <a:pathLst>
                <a:path w="9060984" h="1466222">
                  <a:moveTo>
                    <a:pt x="9060984" y="0"/>
                  </a:moveTo>
                  <a:lnTo>
                    <a:pt x="0" y="0"/>
                  </a:lnTo>
                  <a:lnTo>
                    <a:pt x="0" y="1466222"/>
                  </a:lnTo>
                  <a:lnTo>
                    <a:pt x="9060984" y="1466222"/>
                  </a:lnTo>
                  <a:lnTo>
                    <a:pt x="9060984" y="0"/>
                  </a:lnTo>
                  <a:close/>
                </a:path>
              </a:pathLst>
            </a:custGeom>
            <a:solidFill>
              <a:srgbClr val="FAD8EA"/>
            </a:solidFill>
          </p:spPr>
          <p:txBody>
            <a:bodyPr/>
            <a:lstStyle/>
            <a:p>
              <a:endParaRPr lang="en-GB"/>
            </a:p>
          </p:txBody>
        </p:sp>
      </p:grpSp>
      <p:grpSp>
        <p:nvGrpSpPr>
          <p:cNvPr id="7" name="Group 7"/>
          <p:cNvGrpSpPr/>
          <p:nvPr/>
        </p:nvGrpSpPr>
        <p:grpSpPr>
          <a:xfrm>
            <a:off x="-7989" y="7786376"/>
            <a:ext cx="7035939" cy="2284723"/>
            <a:chOff x="0" y="0"/>
            <a:chExt cx="9061349" cy="2373320"/>
          </a:xfrm>
        </p:grpSpPr>
        <p:sp>
          <p:nvSpPr>
            <p:cNvPr id="8" name="Freeform 8"/>
            <p:cNvSpPr/>
            <p:nvPr/>
          </p:nvSpPr>
          <p:spPr>
            <a:xfrm>
              <a:off x="0" y="0"/>
              <a:ext cx="9060984" cy="2372186"/>
            </a:xfrm>
            <a:custGeom>
              <a:avLst/>
              <a:gdLst/>
              <a:ahLst/>
              <a:cxnLst/>
              <a:rect l="l" t="t" r="r" b="b"/>
              <a:pathLst>
                <a:path w="9060984" h="2372186">
                  <a:moveTo>
                    <a:pt x="9060984" y="0"/>
                  </a:moveTo>
                  <a:lnTo>
                    <a:pt x="0" y="0"/>
                  </a:lnTo>
                  <a:lnTo>
                    <a:pt x="0" y="2372186"/>
                  </a:lnTo>
                  <a:lnTo>
                    <a:pt x="9060984" y="2372186"/>
                  </a:lnTo>
                  <a:lnTo>
                    <a:pt x="9060984" y="0"/>
                  </a:lnTo>
                  <a:close/>
                </a:path>
              </a:pathLst>
            </a:custGeom>
            <a:solidFill>
              <a:srgbClr val="FAD8EA"/>
            </a:solidFill>
          </p:spPr>
          <p:txBody>
            <a:bodyPr/>
            <a:lstStyle/>
            <a:p>
              <a:endParaRPr lang="en-GB"/>
            </a:p>
          </p:txBody>
        </p:sp>
      </p:grpSp>
      <p:sp>
        <p:nvSpPr>
          <p:cNvPr id="9" name="Freeform 9"/>
          <p:cNvSpPr/>
          <p:nvPr/>
        </p:nvSpPr>
        <p:spPr>
          <a:xfrm>
            <a:off x="163312" y="6126157"/>
            <a:ext cx="1239995" cy="1291724"/>
          </a:xfrm>
          <a:custGeom>
            <a:avLst/>
            <a:gdLst/>
            <a:ahLst/>
            <a:cxnLst/>
            <a:rect l="l" t="t" r="r" b="b"/>
            <a:pathLst>
              <a:path w="959616" h="959616">
                <a:moveTo>
                  <a:pt x="0" y="0"/>
                </a:moveTo>
                <a:lnTo>
                  <a:pt x="959616" y="0"/>
                </a:lnTo>
                <a:lnTo>
                  <a:pt x="959616" y="959616"/>
                </a:lnTo>
                <a:lnTo>
                  <a:pt x="0" y="959616"/>
                </a:lnTo>
                <a:lnTo>
                  <a:pt x="0" y="0"/>
                </a:lnTo>
                <a:close/>
              </a:path>
            </a:pathLst>
          </a:custGeom>
          <a:blipFill>
            <a:blip r:embed="rId2"/>
            <a:stretch>
              <a:fillRect/>
            </a:stretch>
          </a:blipFill>
        </p:spPr>
        <p:txBody>
          <a:bodyPr/>
          <a:lstStyle/>
          <a:p>
            <a:endParaRPr lang="en-GB"/>
          </a:p>
        </p:txBody>
      </p:sp>
      <p:sp>
        <p:nvSpPr>
          <p:cNvPr id="10" name="Freeform 10"/>
          <p:cNvSpPr/>
          <p:nvPr/>
        </p:nvSpPr>
        <p:spPr>
          <a:xfrm>
            <a:off x="290162" y="4314490"/>
            <a:ext cx="1005171" cy="1299113"/>
          </a:xfrm>
          <a:custGeom>
            <a:avLst/>
            <a:gdLst/>
            <a:ahLst/>
            <a:cxnLst/>
            <a:rect l="l" t="t" r="r" b="b"/>
            <a:pathLst>
              <a:path w="840015" h="840015">
                <a:moveTo>
                  <a:pt x="0" y="0"/>
                </a:moveTo>
                <a:lnTo>
                  <a:pt x="840015" y="0"/>
                </a:lnTo>
                <a:lnTo>
                  <a:pt x="840015" y="840015"/>
                </a:lnTo>
                <a:lnTo>
                  <a:pt x="0" y="840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163312" y="7995030"/>
            <a:ext cx="1545129" cy="1706482"/>
          </a:xfrm>
          <a:custGeom>
            <a:avLst/>
            <a:gdLst/>
            <a:ahLst/>
            <a:cxnLst/>
            <a:rect l="l" t="t" r="r" b="b"/>
            <a:pathLst>
              <a:path w="1065771" h="1065771">
                <a:moveTo>
                  <a:pt x="0" y="0"/>
                </a:moveTo>
                <a:lnTo>
                  <a:pt x="1065772" y="0"/>
                </a:lnTo>
                <a:lnTo>
                  <a:pt x="1065772" y="1065772"/>
                </a:lnTo>
                <a:lnTo>
                  <a:pt x="0" y="1065772"/>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276192" y="452179"/>
            <a:ext cx="6511831" cy="1124795"/>
          </a:xfrm>
          <a:prstGeom prst="rect">
            <a:avLst/>
          </a:prstGeom>
        </p:spPr>
        <p:txBody>
          <a:bodyPr lIns="0" tIns="0" rIns="0" bIns="0" rtlCol="0" anchor="t">
            <a:spAutoFit/>
          </a:bodyPr>
          <a:lstStyle/>
          <a:p>
            <a:pPr algn="l">
              <a:lnSpc>
                <a:spcPts val="4480"/>
              </a:lnSpc>
            </a:pPr>
            <a:r>
              <a:rPr lang="en-US" sz="3200" i="1" dirty="0">
                <a:solidFill>
                  <a:srgbClr val="004C6B"/>
                </a:solidFill>
                <a:latin typeface="Poppins ExtraBold"/>
                <a:ea typeface="Poppins ExtraBold"/>
                <a:cs typeface="Poppins ExtraBold"/>
                <a:sym typeface="Poppins ExtraBold"/>
              </a:rPr>
              <a:t>You told us…</a:t>
            </a:r>
          </a:p>
          <a:p>
            <a:pPr algn="l">
              <a:lnSpc>
                <a:spcPts val="4480"/>
              </a:lnSpc>
            </a:pPr>
            <a:r>
              <a:rPr lang="en-US" sz="3200" i="1" dirty="0">
                <a:solidFill>
                  <a:srgbClr val="004C6B"/>
                </a:solidFill>
                <a:latin typeface="Poppins ExtraBold"/>
                <a:ea typeface="Poppins ExtraBold"/>
                <a:cs typeface="Poppins ExtraBold"/>
                <a:sym typeface="Poppins ExtraBold"/>
              </a:rPr>
              <a:t>                    …we listened</a:t>
            </a:r>
            <a:endParaRPr lang="en-US" sz="3200" dirty="0">
              <a:solidFill>
                <a:srgbClr val="004C6B"/>
              </a:solidFill>
              <a:latin typeface="Poppins ExtraBold"/>
              <a:ea typeface="Poppins ExtraBold"/>
              <a:cs typeface="Poppins ExtraBold"/>
              <a:sym typeface="Poppins ExtraBold"/>
            </a:endParaRPr>
          </a:p>
        </p:txBody>
      </p:sp>
      <p:sp>
        <p:nvSpPr>
          <p:cNvPr id="13" name="AutoShape 13"/>
          <p:cNvSpPr/>
          <p:nvPr/>
        </p:nvSpPr>
        <p:spPr>
          <a:xfrm flipV="1">
            <a:off x="310175" y="1592693"/>
            <a:ext cx="6535796" cy="19050"/>
          </a:xfrm>
          <a:prstGeom prst="line">
            <a:avLst/>
          </a:prstGeom>
          <a:ln w="38100" cap="flat">
            <a:solidFill>
              <a:srgbClr val="004C6B"/>
            </a:solidFill>
            <a:prstDash val="solid"/>
            <a:headEnd type="none" w="sm" len="sm"/>
            <a:tailEnd type="none" w="sm" len="sm"/>
          </a:ln>
        </p:spPr>
        <p:txBody>
          <a:bodyPr/>
          <a:lstStyle/>
          <a:p>
            <a:endParaRPr lang="en-GB"/>
          </a:p>
        </p:txBody>
      </p:sp>
      <p:sp>
        <p:nvSpPr>
          <p:cNvPr id="14" name="TextBox 14"/>
          <p:cNvSpPr txBox="1"/>
          <p:nvPr/>
        </p:nvSpPr>
        <p:spPr>
          <a:xfrm>
            <a:off x="536448" y="1733426"/>
            <a:ext cx="3471186" cy="325755"/>
          </a:xfrm>
          <a:prstGeom prst="rect">
            <a:avLst/>
          </a:prstGeom>
        </p:spPr>
        <p:txBody>
          <a:bodyPr lIns="0" tIns="0" rIns="0" bIns="0" rtlCol="0" anchor="t">
            <a:spAutoFit/>
          </a:bodyPr>
          <a:lstStyle/>
          <a:p>
            <a:pPr algn="l">
              <a:lnSpc>
                <a:spcPts val="2520"/>
              </a:lnSpc>
            </a:pPr>
            <a:r>
              <a:rPr lang="en-US" sz="1800" spc="-10">
                <a:solidFill>
                  <a:srgbClr val="FFFFFF"/>
                </a:solidFill>
                <a:latin typeface="Poppins"/>
                <a:ea typeface="Poppins"/>
                <a:cs typeface="Poppins"/>
                <a:sym typeface="Poppins"/>
              </a:rPr>
              <a:t>What have we heard in June? </a:t>
            </a:r>
          </a:p>
        </p:txBody>
      </p:sp>
      <p:sp>
        <p:nvSpPr>
          <p:cNvPr id="15" name="TextBox 15"/>
          <p:cNvSpPr txBox="1"/>
          <p:nvPr/>
        </p:nvSpPr>
        <p:spPr>
          <a:xfrm>
            <a:off x="318163" y="1878979"/>
            <a:ext cx="6527808" cy="1860894"/>
          </a:xfrm>
          <a:prstGeom prst="rect">
            <a:avLst/>
          </a:prstGeom>
        </p:spPr>
        <p:txBody>
          <a:bodyPr lIns="0" tIns="0" rIns="0" bIns="0" rtlCol="0" anchor="t">
            <a:spAutoFit/>
          </a:bodyPr>
          <a:lstStyle/>
          <a:p>
            <a:pPr algn="l">
              <a:lnSpc>
                <a:spcPts val="2099"/>
              </a:lnSpc>
            </a:pPr>
            <a:r>
              <a:rPr lang="en-US" sz="1200" spc="-8" dirty="0">
                <a:solidFill>
                  <a:srgbClr val="000000"/>
                </a:solidFill>
                <a:latin typeface="Poppins"/>
                <a:ea typeface="Poppins"/>
                <a:cs typeface="Poppins"/>
                <a:sym typeface="Poppins"/>
              </a:rPr>
              <a:t>Each month we </a:t>
            </a:r>
            <a:r>
              <a:rPr lang="en-US" sz="1200" spc="-8" dirty="0" err="1">
                <a:solidFill>
                  <a:srgbClr val="000000"/>
                </a:solidFill>
                <a:latin typeface="Poppins"/>
                <a:ea typeface="Poppins"/>
                <a:cs typeface="Poppins"/>
                <a:sym typeface="Poppins"/>
              </a:rPr>
              <a:t>analyse</a:t>
            </a:r>
            <a:r>
              <a:rPr lang="en-US" sz="1200" spc="-8" dirty="0">
                <a:solidFill>
                  <a:srgbClr val="000000"/>
                </a:solidFill>
                <a:latin typeface="Poppins"/>
                <a:ea typeface="Poppins"/>
                <a:cs typeface="Poppins"/>
                <a:sym typeface="Poppins"/>
              </a:rPr>
              <a:t> the feedback we receive to get an impression of the most common issues within the health and social care landscape in Lancashire. </a:t>
            </a:r>
          </a:p>
          <a:p>
            <a:pPr algn="r" rtl="1">
              <a:lnSpc>
                <a:spcPts val="2099"/>
              </a:lnSpc>
            </a:pPr>
            <a:endParaRPr lang="en-US" sz="1200" spc="-8" dirty="0">
              <a:solidFill>
                <a:srgbClr val="000000"/>
              </a:solidFill>
              <a:latin typeface="Poppins"/>
              <a:ea typeface="Poppins"/>
              <a:cs typeface="Poppins"/>
              <a:sym typeface="Poppins"/>
            </a:endParaRPr>
          </a:p>
          <a:p>
            <a:pPr algn="l">
              <a:lnSpc>
                <a:spcPts val="2099"/>
              </a:lnSpc>
            </a:pPr>
            <a:r>
              <a:rPr lang="en-US" sz="1200" spc="-8" dirty="0">
                <a:solidFill>
                  <a:srgbClr val="000000"/>
                </a:solidFill>
                <a:latin typeface="Poppins"/>
                <a:ea typeface="Poppins"/>
                <a:cs typeface="Poppins"/>
                <a:sym typeface="Poppins"/>
              </a:rPr>
              <a:t>This feedback informs our future engagement work and highlights any issues that we may need to escalate directly to a health and social care provider. We encourage people to share their experiences with us, and we offer information and signposting if people need further support or want to make a complaint. </a:t>
            </a:r>
          </a:p>
        </p:txBody>
      </p:sp>
      <p:sp>
        <p:nvSpPr>
          <p:cNvPr id="16" name="TextBox 16"/>
          <p:cNvSpPr txBox="1"/>
          <p:nvPr/>
        </p:nvSpPr>
        <p:spPr>
          <a:xfrm>
            <a:off x="1609887" y="4515620"/>
            <a:ext cx="5208083" cy="894027"/>
          </a:xfrm>
          <a:prstGeom prst="rect">
            <a:avLst/>
          </a:prstGeom>
        </p:spPr>
        <p:txBody>
          <a:bodyPr lIns="0" tIns="0" rIns="0" bIns="0" rtlCol="0" anchor="t">
            <a:spAutoFit/>
          </a:bodyPr>
          <a:lstStyle/>
          <a:p>
            <a:pPr algn="l">
              <a:lnSpc>
                <a:spcPts val="3599"/>
              </a:lnSpc>
            </a:pPr>
            <a:r>
              <a:rPr lang="en-US" sz="2399" spc="-14" dirty="0">
                <a:solidFill>
                  <a:srgbClr val="004C6B"/>
                </a:solidFill>
                <a:latin typeface="Poppins ExtraBold"/>
                <a:ea typeface="Poppins ExtraBold"/>
                <a:cs typeface="Poppins ExtraBold"/>
                <a:sym typeface="Poppins ExtraBold"/>
              </a:rPr>
              <a:t>This month we engaged with 327 people</a:t>
            </a:r>
          </a:p>
        </p:txBody>
      </p:sp>
      <p:sp>
        <p:nvSpPr>
          <p:cNvPr id="17" name="TextBox 17"/>
          <p:cNvSpPr txBox="1"/>
          <p:nvPr/>
        </p:nvSpPr>
        <p:spPr>
          <a:xfrm>
            <a:off x="1787834" y="6216312"/>
            <a:ext cx="3027702" cy="259715"/>
          </a:xfrm>
          <a:prstGeom prst="rect">
            <a:avLst/>
          </a:prstGeom>
        </p:spPr>
        <p:txBody>
          <a:bodyPr lIns="0" tIns="0" rIns="0" bIns="0" rtlCol="0" anchor="t">
            <a:spAutoFit/>
          </a:bodyPr>
          <a:lstStyle/>
          <a:p>
            <a:pPr algn="l">
              <a:lnSpc>
                <a:spcPts val="1960"/>
              </a:lnSpc>
            </a:pPr>
            <a:r>
              <a:rPr lang="en-US" sz="1400" spc="-7" dirty="0">
                <a:solidFill>
                  <a:srgbClr val="004C6B"/>
                </a:solidFill>
                <a:latin typeface="Poppins"/>
                <a:ea typeface="Poppins"/>
                <a:cs typeface="Poppins"/>
                <a:sym typeface="Poppins"/>
              </a:rPr>
              <a:t>We heard the most about: </a:t>
            </a:r>
          </a:p>
        </p:txBody>
      </p:sp>
      <p:sp>
        <p:nvSpPr>
          <p:cNvPr id="18" name="TextBox 18"/>
          <p:cNvSpPr txBox="1"/>
          <p:nvPr/>
        </p:nvSpPr>
        <p:spPr>
          <a:xfrm>
            <a:off x="1787834" y="6682479"/>
            <a:ext cx="5208083" cy="395973"/>
          </a:xfrm>
          <a:prstGeom prst="rect">
            <a:avLst/>
          </a:prstGeom>
        </p:spPr>
        <p:txBody>
          <a:bodyPr lIns="0" tIns="0" rIns="0" bIns="0" rtlCol="0" anchor="t">
            <a:spAutoFit/>
          </a:bodyPr>
          <a:lstStyle/>
          <a:p>
            <a:pPr algn="l">
              <a:lnSpc>
                <a:spcPts val="3152"/>
              </a:lnSpc>
            </a:pPr>
            <a:r>
              <a:rPr lang="en-US" sz="2100" spc="-10" dirty="0">
                <a:solidFill>
                  <a:srgbClr val="004C6B"/>
                </a:solidFill>
                <a:latin typeface="Poppins ExtraBold"/>
                <a:ea typeface="Poppins ExtraBold"/>
                <a:cs typeface="Poppins ExtraBold"/>
                <a:sym typeface="Poppins ExtraBold"/>
              </a:rPr>
              <a:t>GP services (51% of all feedback)</a:t>
            </a:r>
          </a:p>
        </p:txBody>
      </p:sp>
      <p:sp>
        <p:nvSpPr>
          <p:cNvPr id="19" name="TextBox 19"/>
          <p:cNvSpPr txBox="1"/>
          <p:nvPr/>
        </p:nvSpPr>
        <p:spPr>
          <a:xfrm>
            <a:off x="1879743" y="7967090"/>
            <a:ext cx="4907009" cy="521553"/>
          </a:xfrm>
          <a:prstGeom prst="rect">
            <a:avLst/>
          </a:prstGeom>
        </p:spPr>
        <p:txBody>
          <a:bodyPr wrap="square" lIns="0" tIns="0" rIns="0" bIns="0" rtlCol="0" anchor="t">
            <a:spAutoFit/>
          </a:bodyPr>
          <a:lstStyle/>
          <a:p>
            <a:pPr algn="l">
              <a:lnSpc>
                <a:spcPts val="2100"/>
              </a:lnSpc>
            </a:pPr>
            <a:r>
              <a:rPr lang="en-US" sz="1400" spc="-7" dirty="0">
                <a:solidFill>
                  <a:srgbClr val="004C6B"/>
                </a:solidFill>
                <a:latin typeface="Poppins"/>
                <a:ea typeface="Poppins"/>
                <a:cs typeface="Poppins"/>
                <a:sym typeface="Poppins"/>
              </a:rPr>
              <a:t>Other services we frequently received feedback about included: </a:t>
            </a:r>
          </a:p>
        </p:txBody>
      </p:sp>
      <p:sp>
        <p:nvSpPr>
          <p:cNvPr id="20" name="TextBox 20"/>
          <p:cNvSpPr txBox="1"/>
          <p:nvPr/>
        </p:nvSpPr>
        <p:spPr>
          <a:xfrm>
            <a:off x="1756084" y="8533580"/>
            <a:ext cx="6039983" cy="726224"/>
          </a:xfrm>
          <a:prstGeom prst="rect">
            <a:avLst/>
          </a:prstGeom>
        </p:spPr>
        <p:txBody>
          <a:bodyPr lIns="0" tIns="0" rIns="0" bIns="0" rtlCol="0" anchor="t">
            <a:spAutoFit/>
          </a:bodyPr>
          <a:lstStyle/>
          <a:p>
            <a:pPr marL="453390" lvl="1" indent="-226695" algn="l">
              <a:lnSpc>
                <a:spcPts val="2940"/>
              </a:lnSpc>
              <a:buFont typeface="Arial"/>
              <a:buChar char="•"/>
            </a:pPr>
            <a:r>
              <a:rPr lang="en-US" sz="2100" spc="56" dirty="0">
                <a:solidFill>
                  <a:srgbClr val="004C6B"/>
                </a:solidFill>
                <a:latin typeface="Poppins ExtraBold"/>
                <a:ea typeface="Poppins ExtraBold"/>
                <a:cs typeface="Poppins ExtraBold"/>
                <a:sym typeface="Poppins ExtraBold"/>
              </a:rPr>
              <a:t>Hospital services</a:t>
            </a:r>
          </a:p>
          <a:p>
            <a:pPr marL="453390" lvl="1" indent="-226695" algn="l">
              <a:lnSpc>
                <a:spcPts val="2940"/>
              </a:lnSpc>
              <a:buFont typeface="Arial"/>
              <a:buChar char="•"/>
            </a:pPr>
            <a:r>
              <a:rPr lang="en-US" sz="2100" spc="56" dirty="0">
                <a:solidFill>
                  <a:srgbClr val="004C6B"/>
                </a:solidFill>
                <a:latin typeface="Poppins ExtraBold"/>
                <a:ea typeface="Poppins ExtraBold"/>
                <a:cs typeface="Poppins ExtraBold"/>
                <a:sym typeface="Poppins ExtraBold"/>
              </a:rPr>
              <a:t>Pharmacies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43982" y="475578"/>
            <a:ext cx="6804000" cy="566420"/>
          </a:xfrm>
          <a:prstGeom prst="rect">
            <a:avLst/>
          </a:prstGeom>
        </p:spPr>
        <p:txBody>
          <a:bodyPr lIns="0" tIns="0" rIns="0" bIns="0" rtlCol="0" anchor="t">
            <a:spAutoFit/>
          </a:bodyPr>
          <a:lstStyle/>
          <a:p>
            <a:pPr algn="l">
              <a:lnSpc>
                <a:spcPts val="4480"/>
              </a:lnSpc>
              <a:spcBef>
                <a:spcPct val="0"/>
              </a:spcBef>
            </a:pPr>
            <a:r>
              <a:rPr lang="en-US" sz="3200" spc="-16" dirty="0">
                <a:solidFill>
                  <a:srgbClr val="004C6B"/>
                </a:solidFill>
                <a:latin typeface="Poppins ExtraBold"/>
                <a:ea typeface="Poppins ExtraBold"/>
                <a:cs typeface="Poppins ExtraBold"/>
                <a:sym typeface="Poppins ExtraBold"/>
              </a:rPr>
              <a:t>Your experiences:</a:t>
            </a:r>
          </a:p>
        </p:txBody>
      </p:sp>
      <p:sp>
        <p:nvSpPr>
          <p:cNvPr id="4" name="AutoShape 4"/>
          <p:cNvSpPr/>
          <p:nvPr/>
        </p:nvSpPr>
        <p:spPr>
          <a:xfrm flipV="1">
            <a:off x="443982" y="1194272"/>
            <a:ext cx="6668536" cy="0"/>
          </a:xfrm>
          <a:prstGeom prst="line">
            <a:avLst/>
          </a:prstGeom>
          <a:ln w="38100" cap="flat">
            <a:solidFill>
              <a:srgbClr val="004C6B"/>
            </a:solidFill>
            <a:prstDash val="solid"/>
            <a:headEnd type="none" w="sm" len="sm"/>
            <a:tailEnd type="none" w="sm" len="sm"/>
          </a:ln>
        </p:spPr>
        <p:txBody>
          <a:bodyPr/>
          <a:lstStyle/>
          <a:p>
            <a:endParaRPr lang="en-GB" dirty="0"/>
          </a:p>
        </p:txBody>
      </p:sp>
      <p:grpSp>
        <p:nvGrpSpPr>
          <p:cNvPr id="6" name="Group 6"/>
          <p:cNvGrpSpPr/>
          <p:nvPr/>
        </p:nvGrpSpPr>
        <p:grpSpPr>
          <a:xfrm>
            <a:off x="-16510" y="4763143"/>
            <a:ext cx="7573010" cy="1632844"/>
            <a:chOff x="0" y="0"/>
            <a:chExt cx="9061349" cy="2814371"/>
          </a:xfrm>
        </p:grpSpPr>
        <p:sp>
          <p:nvSpPr>
            <p:cNvPr id="7" name="Freeform 7"/>
            <p:cNvSpPr/>
            <p:nvPr/>
          </p:nvSpPr>
          <p:spPr>
            <a:xfrm>
              <a:off x="0" y="0"/>
              <a:ext cx="9060984" cy="2813026"/>
            </a:xfrm>
            <a:custGeom>
              <a:avLst/>
              <a:gdLst/>
              <a:ahLst/>
              <a:cxnLst/>
              <a:rect l="l" t="t" r="r" b="b"/>
              <a:pathLst>
                <a:path w="9060984" h="2813026">
                  <a:moveTo>
                    <a:pt x="9060984" y="0"/>
                  </a:moveTo>
                  <a:lnTo>
                    <a:pt x="0" y="0"/>
                  </a:lnTo>
                  <a:lnTo>
                    <a:pt x="0" y="2813026"/>
                  </a:lnTo>
                  <a:lnTo>
                    <a:pt x="9060984" y="2813026"/>
                  </a:lnTo>
                  <a:lnTo>
                    <a:pt x="9060984" y="0"/>
                  </a:lnTo>
                  <a:close/>
                </a:path>
              </a:pathLst>
            </a:custGeom>
            <a:solidFill>
              <a:srgbClr val="FAD8EA"/>
            </a:solidFill>
          </p:spPr>
          <p:txBody>
            <a:bodyPr/>
            <a:lstStyle/>
            <a:p>
              <a:endParaRPr lang="en-GB"/>
            </a:p>
          </p:txBody>
        </p:sp>
      </p:grpSp>
      <p:sp>
        <p:nvSpPr>
          <p:cNvPr id="8" name="TextBox 8"/>
          <p:cNvSpPr txBox="1"/>
          <p:nvPr/>
        </p:nvSpPr>
        <p:spPr>
          <a:xfrm>
            <a:off x="458445" y="4773311"/>
            <a:ext cx="6639327" cy="1514645"/>
          </a:xfrm>
          <a:prstGeom prst="rect">
            <a:avLst/>
          </a:prstGeom>
        </p:spPr>
        <p:txBody>
          <a:bodyPr wrap="square" lIns="0" tIns="0" rIns="0" bIns="0" rtlCol="0" anchor="t">
            <a:spAutoFit/>
          </a:bodyPr>
          <a:lstStyle/>
          <a:p>
            <a:pPr algn="l">
              <a:lnSpc>
                <a:spcPts val="1679"/>
              </a:lnSpc>
            </a:pPr>
            <a:endParaRPr lang="en-US" sz="1600" b="1" spc="-7" dirty="0">
              <a:solidFill>
                <a:srgbClr val="004C6B"/>
              </a:solidFill>
              <a:latin typeface="Poppins"/>
              <a:ea typeface="Poppins"/>
              <a:cs typeface="Poppins"/>
              <a:sym typeface="Poppins"/>
            </a:endParaRPr>
          </a:p>
          <a:p>
            <a:pPr algn="l">
              <a:lnSpc>
                <a:spcPts val="1679"/>
              </a:lnSpc>
            </a:pPr>
            <a:r>
              <a:rPr lang="en-US" sz="1400" b="1" spc="-7" dirty="0">
                <a:solidFill>
                  <a:srgbClr val="004C6B"/>
                </a:solidFill>
                <a:latin typeface="Poppins"/>
                <a:ea typeface="Poppins"/>
                <a:cs typeface="Poppins"/>
                <a:sym typeface="Poppins"/>
              </a:rPr>
              <a:t>Dentists</a:t>
            </a:r>
          </a:p>
          <a:p>
            <a:pPr marL="285750" indent="-285750">
              <a:lnSpc>
                <a:spcPts val="1679"/>
              </a:lnSpc>
              <a:buFont typeface="Arial" panose="020B0604020202020204" pitchFamily="34" charset="0"/>
              <a:buChar char="•"/>
            </a:pPr>
            <a:r>
              <a:rPr lang="en-US" sz="1200" spc="-7" dirty="0">
                <a:solidFill>
                  <a:srgbClr val="004C6B"/>
                </a:solidFill>
                <a:latin typeface="Poppins"/>
                <a:ea typeface="Poppins"/>
                <a:cs typeface="Poppins"/>
                <a:sym typeface="Poppins"/>
              </a:rPr>
              <a:t>Many people in Lancashire are struggling to access an NHS dentist. </a:t>
            </a:r>
          </a:p>
          <a:p>
            <a:pPr marL="285750" indent="-285750">
              <a:lnSpc>
                <a:spcPts val="1679"/>
              </a:lnSpc>
              <a:buFont typeface="Arial" panose="020B0604020202020204" pitchFamily="34" charset="0"/>
              <a:buChar char="•"/>
            </a:pPr>
            <a:r>
              <a:rPr lang="en-US" sz="1200" spc="-7" dirty="0">
                <a:solidFill>
                  <a:srgbClr val="004C6B"/>
                </a:solidFill>
                <a:latin typeface="Poppins"/>
                <a:ea typeface="Poppins"/>
                <a:cs typeface="Poppins"/>
                <a:sym typeface="Poppins"/>
              </a:rPr>
              <a:t>We are aware that many dentists surgeries are not currently accepting NHS patients. This is a national problem. </a:t>
            </a:r>
          </a:p>
          <a:p>
            <a:pPr marL="285750" indent="-285750">
              <a:lnSpc>
                <a:spcPts val="1679"/>
              </a:lnSpc>
              <a:buFont typeface="Arial" panose="020B0604020202020204" pitchFamily="34" charset="0"/>
              <a:buChar char="•"/>
            </a:pPr>
            <a:r>
              <a:rPr lang="en-US" sz="1200" spc="-7" dirty="0">
                <a:solidFill>
                  <a:srgbClr val="004C6B"/>
                </a:solidFill>
                <a:latin typeface="Poppins"/>
                <a:ea typeface="Poppins"/>
                <a:cs typeface="Poppins"/>
                <a:sym typeface="Poppins"/>
              </a:rPr>
              <a:t>If you are struggling to access an NHS dentist in Lancashire and have a dental emergency, please call LSCFT dental services on 0300 1234 010. </a:t>
            </a:r>
          </a:p>
        </p:txBody>
      </p:sp>
      <p:grpSp>
        <p:nvGrpSpPr>
          <p:cNvPr id="19" name="Group 9">
            <a:extLst>
              <a:ext uri="{FF2B5EF4-FFF2-40B4-BE49-F238E27FC236}">
                <a16:creationId xmlns:a16="http://schemas.microsoft.com/office/drawing/2014/main" id="{7DB3FFD3-776D-510F-3426-F27B26DCC5C4}"/>
              </a:ext>
            </a:extLst>
          </p:cNvPr>
          <p:cNvGrpSpPr/>
          <p:nvPr/>
        </p:nvGrpSpPr>
        <p:grpSpPr>
          <a:xfrm>
            <a:off x="-16510" y="1423504"/>
            <a:ext cx="7573010" cy="2228287"/>
            <a:chOff x="0" y="0"/>
            <a:chExt cx="9061349" cy="1909447"/>
          </a:xfrm>
        </p:grpSpPr>
        <p:sp>
          <p:nvSpPr>
            <p:cNvPr id="20" name="Freeform 10">
              <a:extLst>
                <a:ext uri="{FF2B5EF4-FFF2-40B4-BE49-F238E27FC236}">
                  <a16:creationId xmlns:a16="http://schemas.microsoft.com/office/drawing/2014/main" id="{326AE8B0-53A8-5137-B745-2064064C2E76}"/>
                </a:ext>
              </a:extLst>
            </p:cNvPr>
            <p:cNvSpPr/>
            <p:nvPr/>
          </p:nvSpPr>
          <p:spPr>
            <a:xfrm>
              <a:off x="0" y="0"/>
              <a:ext cx="9060984" cy="1908534"/>
            </a:xfrm>
            <a:custGeom>
              <a:avLst/>
              <a:gdLst/>
              <a:ahLst/>
              <a:cxnLst/>
              <a:rect l="l" t="t" r="r" b="b"/>
              <a:pathLst>
                <a:path w="9060984" h="1908534">
                  <a:moveTo>
                    <a:pt x="9060984" y="0"/>
                  </a:moveTo>
                  <a:lnTo>
                    <a:pt x="0" y="0"/>
                  </a:lnTo>
                  <a:lnTo>
                    <a:pt x="0" y="1908534"/>
                  </a:lnTo>
                  <a:lnTo>
                    <a:pt x="9060984" y="1908534"/>
                  </a:lnTo>
                  <a:lnTo>
                    <a:pt x="9060984" y="0"/>
                  </a:lnTo>
                  <a:close/>
                </a:path>
              </a:pathLst>
            </a:custGeom>
            <a:solidFill>
              <a:srgbClr val="CCDCE1"/>
            </a:solidFill>
          </p:spPr>
          <p:txBody>
            <a:bodyPr/>
            <a:lstStyle/>
            <a:p>
              <a:endParaRPr lang="en-GB"/>
            </a:p>
          </p:txBody>
        </p:sp>
      </p:grpSp>
      <p:sp>
        <p:nvSpPr>
          <p:cNvPr id="21" name="TextBox 8">
            <a:extLst>
              <a:ext uri="{FF2B5EF4-FFF2-40B4-BE49-F238E27FC236}">
                <a16:creationId xmlns:a16="http://schemas.microsoft.com/office/drawing/2014/main" id="{B70E5433-0BAA-858E-CBAE-FBD302CB4845}"/>
              </a:ext>
            </a:extLst>
          </p:cNvPr>
          <p:cNvSpPr txBox="1"/>
          <p:nvPr/>
        </p:nvSpPr>
        <p:spPr>
          <a:xfrm>
            <a:off x="421406" y="1475480"/>
            <a:ext cx="6627682" cy="2040430"/>
          </a:xfrm>
          <a:prstGeom prst="rect">
            <a:avLst/>
          </a:prstGeom>
        </p:spPr>
        <p:txBody>
          <a:bodyPr wrap="square" lIns="0" tIns="0" rIns="0" bIns="0" rtlCol="0" anchor="t">
            <a:spAutoFit/>
          </a:bodyPr>
          <a:lstStyle/>
          <a:p>
            <a:pPr algn="l">
              <a:lnSpc>
                <a:spcPts val="2421"/>
              </a:lnSpc>
            </a:pPr>
            <a:r>
              <a:rPr lang="en-US" sz="1400" b="1" spc="-4" dirty="0">
                <a:solidFill>
                  <a:srgbClr val="004C6B"/>
                </a:solidFill>
                <a:latin typeface="Poppins" panose="00000500000000000000" pitchFamily="2" charset="0"/>
                <a:ea typeface="Poppins ExtraBold"/>
                <a:cs typeface="Poppins" panose="00000500000000000000" pitchFamily="2" charset="0"/>
                <a:sym typeface="Poppins ExtraBold"/>
              </a:rPr>
              <a:t>GP Services</a:t>
            </a:r>
          </a:p>
          <a:p>
            <a:pPr marL="285750" indent="-285750" algn="l">
              <a:lnSpc>
                <a:spcPts val="1680"/>
              </a:lnSpc>
              <a:buFont typeface="Arial" panose="020B0604020202020204" pitchFamily="34" charset="0"/>
              <a:buChar char="•"/>
            </a:pPr>
            <a:r>
              <a:rPr lang="en-US" sz="1200" spc="-4" dirty="0">
                <a:solidFill>
                  <a:srgbClr val="004C6B"/>
                </a:solidFill>
                <a:latin typeface="Poppins" panose="00000500000000000000" pitchFamily="2" charset="0"/>
                <a:ea typeface="Poppins ExtraBold"/>
                <a:cs typeface="Poppins" panose="00000500000000000000" pitchFamily="2" charset="0"/>
                <a:sym typeface="Poppins ExtraBold"/>
              </a:rPr>
              <a:t>We regularly conduct Enter and View visits at GP’s surgeries (see our Enter and View reports on our website) and speak to patients using these services. People also call us or leave feedback on our website’s Feedback Centre. Some of this feedback is positive (see quotation below), but most relate to problems associated with: </a:t>
            </a:r>
          </a:p>
          <a:p>
            <a:pPr marL="742950" lvl="1" indent="-285750">
              <a:lnSpc>
                <a:spcPts val="1680"/>
              </a:lnSpc>
              <a:buFont typeface="Arial" panose="020B0604020202020204" pitchFamily="34" charset="0"/>
              <a:buChar char="•"/>
            </a:pPr>
            <a:r>
              <a:rPr lang="en-US" sz="1200" spc="-4" dirty="0">
                <a:solidFill>
                  <a:srgbClr val="004C6B"/>
                </a:solidFill>
                <a:latin typeface="Poppins" panose="00000500000000000000" pitchFamily="2" charset="0"/>
                <a:ea typeface="Poppins ExtraBold"/>
                <a:cs typeface="Poppins" panose="00000500000000000000" pitchFamily="2" charset="0"/>
                <a:sym typeface="Poppins ExtraBold"/>
              </a:rPr>
              <a:t>Difficulties getting an appointment, including long waiting times on the phone (the ‘morning rush’)</a:t>
            </a:r>
          </a:p>
          <a:p>
            <a:pPr marL="742950" lvl="1" indent="-285750">
              <a:lnSpc>
                <a:spcPts val="1680"/>
              </a:lnSpc>
              <a:buFont typeface="Arial" panose="020B0604020202020204" pitchFamily="34" charset="0"/>
              <a:buChar char="•"/>
            </a:pPr>
            <a:r>
              <a:rPr lang="en-US" sz="1200" spc="-4" dirty="0">
                <a:solidFill>
                  <a:srgbClr val="004C6B"/>
                </a:solidFill>
                <a:latin typeface="Poppins" panose="00000500000000000000" pitchFamily="2" charset="0"/>
                <a:ea typeface="Poppins ExtraBold"/>
                <a:cs typeface="Poppins" panose="00000500000000000000" pitchFamily="2" charset="0"/>
                <a:sym typeface="Poppins ExtraBold"/>
              </a:rPr>
              <a:t>Not being able to see a preferred medical professional</a:t>
            </a:r>
          </a:p>
          <a:p>
            <a:pPr marL="742950" lvl="1" indent="-285750">
              <a:lnSpc>
                <a:spcPts val="1680"/>
              </a:lnSpc>
              <a:buFont typeface="Arial" panose="020B0604020202020204" pitchFamily="34" charset="0"/>
              <a:buChar char="•"/>
            </a:pPr>
            <a:r>
              <a:rPr lang="en-US" sz="1200" spc="-4" dirty="0">
                <a:solidFill>
                  <a:srgbClr val="004C6B"/>
                </a:solidFill>
                <a:latin typeface="Poppins" panose="00000500000000000000" pitchFamily="2" charset="0"/>
                <a:ea typeface="Poppins ExtraBold"/>
                <a:cs typeface="Poppins" panose="00000500000000000000" pitchFamily="2" charset="0"/>
                <a:sym typeface="Poppins ExtraBold"/>
              </a:rPr>
              <a:t>Poor communication</a:t>
            </a:r>
          </a:p>
        </p:txBody>
      </p:sp>
      <p:graphicFrame>
        <p:nvGraphicFramePr>
          <p:cNvPr id="11" name="Table 10">
            <a:extLst>
              <a:ext uri="{FF2B5EF4-FFF2-40B4-BE49-F238E27FC236}">
                <a16:creationId xmlns:a16="http://schemas.microsoft.com/office/drawing/2014/main" id="{8358EA49-B6AB-6BAE-93CA-C589E9CCCBDB}"/>
              </a:ext>
            </a:extLst>
          </p:cNvPr>
          <p:cNvGraphicFramePr>
            <a:graphicFrameLocks noGrp="1"/>
          </p:cNvGraphicFramePr>
          <p:nvPr>
            <p:extLst>
              <p:ext uri="{D42A27DB-BD31-4B8C-83A1-F6EECF244321}">
                <p14:modId xmlns:p14="http://schemas.microsoft.com/office/powerpoint/2010/main" val="529724747"/>
              </p:ext>
            </p:extLst>
          </p:nvPr>
        </p:nvGraphicFramePr>
        <p:xfrm>
          <a:off x="869032" y="3862319"/>
          <a:ext cx="5818154" cy="784860"/>
        </p:xfrm>
        <a:graphic>
          <a:graphicData uri="http://schemas.openxmlformats.org/drawingml/2006/table">
            <a:tbl>
              <a:tblPr/>
              <a:tblGrid>
                <a:gridCol w="5818154">
                  <a:extLst>
                    <a:ext uri="{9D8B030D-6E8A-4147-A177-3AD203B41FA5}">
                      <a16:colId xmlns:a16="http://schemas.microsoft.com/office/drawing/2014/main" val="228613407"/>
                    </a:ext>
                  </a:extLst>
                </a:gridCol>
              </a:tblGrid>
              <a:tr h="583584">
                <a:tc>
                  <a:txBody>
                    <a:bodyPr/>
                    <a:lstStyle/>
                    <a:p>
                      <a:pPr algn="l" fontAlgn="b"/>
                      <a:r>
                        <a:rPr lang="en-GB" sz="1200" b="1" i="1" u="none" strike="noStrike" dirty="0">
                          <a:solidFill>
                            <a:srgbClr val="000000"/>
                          </a:solidFill>
                          <a:effectLst/>
                          <a:latin typeface="Poppins" panose="00000500000000000000" pitchFamily="2" charset="0"/>
                          <a:cs typeface="Poppins" panose="00000500000000000000" pitchFamily="2" charset="0"/>
                        </a:rPr>
                        <a:t>It's impossible to see my GP, if you ring up for an appointment you just get to see the practice nurse, if you insist on seeing the GP the appointment is weeks away and by the time you get to see them you're either better or become worse and had to go to A&amp;E</a:t>
                      </a:r>
                    </a:p>
                  </a:txBody>
                  <a:tcPr marL="7620" marR="7620" marT="7620" anchor="b">
                    <a:lnL>
                      <a:noFill/>
                    </a:lnL>
                    <a:lnR>
                      <a:noFill/>
                    </a:lnR>
                    <a:lnT>
                      <a:noFill/>
                    </a:lnT>
                    <a:lnB>
                      <a:noFill/>
                    </a:lnB>
                    <a:noFill/>
                  </a:tcPr>
                </a:tc>
                <a:extLst>
                  <a:ext uri="{0D108BD9-81ED-4DB2-BD59-A6C34878D82A}">
                    <a16:rowId xmlns:a16="http://schemas.microsoft.com/office/drawing/2014/main" val="3721703162"/>
                  </a:ext>
                </a:extLst>
              </a:tr>
            </a:tbl>
          </a:graphicData>
        </a:graphic>
      </p:graphicFrame>
      <p:sp>
        <p:nvSpPr>
          <p:cNvPr id="13" name="Freeform 16">
            <a:extLst>
              <a:ext uri="{FF2B5EF4-FFF2-40B4-BE49-F238E27FC236}">
                <a16:creationId xmlns:a16="http://schemas.microsoft.com/office/drawing/2014/main" id="{847D1533-5D6E-91C8-1270-327AB8223AEA}"/>
              </a:ext>
            </a:extLst>
          </p:cNvPr>
          <p:cNvSpPr/>
          <p:nvPr/>
        </p:nvSpPr>
        <p:spPr>
          <a:xfrm rot="10800000" flipV="1">
            <a:off x="638973" y="3751266"/>
            <a:ext cx="206397" cy="368944"/>
          </a:xfrm>
          <a:custGeom>
            <a:avLst/>
            <a:gdLst/>
            <a:ahLst/>
            <a:cxnLst/>
            <a:rect l="l" t="t" r="r" b="b"/>
            <a:pathLst>
              <a:path w="309224" h="437591">
                <a:moveTo>
                  <a:pt x="0" y="437591"/>
                </a:moveTo>
                <a:lnTo>
                  <a:pt x="309224" y="437591"/>
                </a:lnTo>
                <a:lnTo>
                  <a:pt x="309224" y="0"/>
                </a:lnTo>
                <a:lnTo>
                  <a:pt x="0" y="0"/>
                </a:lnTo>
                <a:lnTo>
                  <a:pt x="0" y="437591"/>
                </a:lnTo>
                <a:close/>
              </a:path>
            </a:pathLst>
          </a:cu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p>
            <a:endParaRPr lang="en-GB"/>
          </a:p>
        </p:txBody>
      </p:sp>
      <p:sp>
        <p:nvSpPr>
          <p:cNvPr id="14" name="Freeform 16">
            <a:extLst>
              <a:ext uri="{FF2B5EF4-FFF2-40B4-BE49-F238E27FC236}">
                <a16:creationId xmlns:a16="http://schemas.microsoft.com/office/drawing/2014/main" id="{F9A09AF1-A78B-5DEB-4B8F-34634047DF3F}"/>
              </a:ext>
            </a:extLst>
          </p:cNvPr>
          <p:cNvSpPr/>
          <p:nvPr/>
        </p:nvSpPr>
        <p:spPr>
          <a:xfrm rot="10800000" flipV="1">
            <a:off x="421406" y="3769793"/>
            <a:ext cx="206397" cy="368944"/>
          </a:xfrm>
          <a:custGeom>
            <a:avLst/>
            <a:gdLst/>
            <a:ahLst/>
            <a:cxnLst/>
            <a:rect l="l" t="t" r="r" b="b"/>
            <a:pathLst>
              <a:path w="309224" h="437591">
                <a:moveTo>
                  <a:pt x="0" y="437591"/>
                </a:moveTo>
                <a:lnTo>
                  <a:pt x="309224" y="437591"/>
                </a:lnTo>
                <a:lnTo>
                  <a:pt x="309224" y="0"/>
                </a:lnTo>
                <a:lnTo>
                  <a:pt x="0" y="0"/>
                </a:lnTo>
                <a:lnTo>
                  <a:pt x="0" y="437591"/>
                </a:lnTo>
                <a:close/>
              </a:path>
            </a:pathLst>
          </a:cu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p>
            <a:endParaRPr lang="en-GB"/>
          </a:p>
        </p:txBody>
      </p:sp>
      <p:sp>
        <p:nvSpPr>
          <p:cNvPr id="15" name="Freeform 16">
            <a:extLst>
              <a:ext uri="{FF2B5EF4-FFF2-40B4-BE49-F238E27FC236}">
                <a16:creationId xmlns:a16="http://schemas.microsoft.com/office/drawing/2014/main" id="{3787AEAD-342A-7A01-CE73-F68F2A8A609C}"/>
              </a:ext>
            </a:extLst>
          </p:cNvPr>
          <p:cNvSpPr/>
          <p:nvPr/>
        </p:nvSpPr>
        <p:spPr>
          <a:xfrm flipV="1">
            <a:off x="6627950" y="4293658"/>
            <a:ext cx="206397" cy="368944"/>
          </a:xfrm>
          <a:custGeom>
            <a:avLst/>
            <a:gdLst/>
            <a:ahLst/>
            <a:cxnLst/>
            <a:rect l="l" t="t" r="r" b="b"/>
            <a:pathLst>
              <a:path w="309224" h="437591">
                <a:moveTo>
                  <a:pt x="0" y="437591"/>
                </a:moveTo>
                <a:lnTo>
                  <a:pt x="309224" y="437591"/>
                </a:lnTo>
                <a:lnTo>
                  <a:pt x="309224" y="0"/>
                </a:lnTo>
                <a:lnTo>
                  <a:pt x="0" y="0"/>
                </a:lnTo>
                <a:lnTo>
                  <a:pt x="0" y="437591"/>
                </a:lnTo>
                <a:close/>
              </a:path>
            </a:pathLst>
          </a:cu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p>
            <a:endParaRPr lang="en-GB"/>
          </a:p>
        </p:txBody>
      </p:sp>
      <p:sp>
        <p:nvSpPr>
          <p:cNvPr id="16" name="Freeform 16">
            <a:extLst>
              <a:ext uri="{FF2B5EF4-FFF2-40B4-BE49-F238E27FC236}">
                <a16:creationId xmlns:a16="http://schemas.microsoft.com/office/drawing/2014/main" id="{7F6E402E-45E6-7964-EAFB-B3BADF73EBA7}"/>
              </a:ext>
            </a:extLst>
          </p:cNvPr>
          <p:cNvSpPr/>
          <p:nvPr/>
        </p:nvSpPr>
        <p:spPr>
          <a:xfrm flipV="1">
            <a:off x="6429898" y="4294161"/>
            <a:ext cx="206397" cy="368944"/>
          </a:xfrm>
          <a:custGeom>
            <a:avLst/>
            <a:gdLst/>
            <a:ahLst/>
            <a:cxnLst/>
            <a:rect l="l" t="t" r="r" b="b"/>
            <a:pathLst>
              <a:path w="309224" h="437591">
                <a:moveTo>
                  <a:pt x="0" y="437591"/>
                </a:moveTo>
                <a:lnTo>
                  <a:pt x="309224" y="437591"/>
                </a:lnTo>
                <a:lnTo>
                  <a:pt x="309224" y="0"/>
                </a:lnTo>
                <a:lnTo>
                  <a:pt x="0" y="0"/>
                </a:lnTo>
                <a:lnTo>
                  <a:pt x="0" y="437591"/>
                </a:lnTo>
                <a:close/>
              </a:path>
            </a:pathLst>
          </a:cu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p>
            <a:endParaRPr lang="en-GB"/>
          </a:p>
        </p:txBody>
      </p:sp>
      <p:grpSp>
        <p:nvGrpSpPr>
          <p:cNvPr id="2" name="Group 9">
            <a:extLst>
              <a:ext uri="{FF2B5EF4-FFF2-40B4-BE49-F238E27FC236}">
                <a16:creationId xmlns:a16="http://schemas.microsoft.com/office/drawing/2014/main" id="{D12408B7-4FC5-F370-DE3E-F0CA38D5DFD4}"/>
              </a:ext>
            </a:extLst>
          </p:cNvPr>
          <p:cNvGrpSpPr/>
          <p:nvPr/>
        </p:nvGrpSpPr>
        <p:grpSpPr>
          <a:xfrm>
            <a:off x="-48260" y="6567519"/>
            <a:ext cx="7604760" cy="3274981"/>
            <a:chOff x="0" y="0"/>
            <a:chExt cx="9061349" cy="1909447"/>
          </a:xfrm>
        </p:grpSpPr>
        <p:sp>
          <p:nvSpPr>
            <p:cNvPr id="5" name="Freeform 10">
              <a:extLst>
                <a:ext uri="{FF2B5EF4-FFF2-40B4-BE49-F238E27FC236}">
                  <a16:creationId xmlns:a16="http://schemas.microsoft.com/office/drawing/2014/main" id="{18F5F9C3-EB1F-41A0-91D3-3531FC5F8786}"/>
                </a:ext>
              </a:extLst>
            </p:cNvPr>
            <p:cNvSpPr/>
            <p:nvPr/>
          </p:nvSpPr>
          <p:spPr>
            <a:xfrm>
              <a:off x="0" y="0"/>
              <a:ext cx="9060984" cy="1908534"/>
            </a:xfrm>
            <a:custGeom>
              <a:avLst/>
              <a:gdLst/>
              <a:ahLst/>
              <a:cxnLst/>
              <a:rect l="l" t="t" r="r" b="b"/>
              <a:pathLst>
                <a:path w="9060984" h="1908534">
                  <a:moveTo>
                    <a:pt x="9060984" y="0"/>
                  </a:moveTo>
                  <a:lnTo>
                    <a:pt x="0" y="0"/>
                  </a:lnTo>
                  <a:lnTo>
                    <a:pt x="0" y="1908534"/>
                  </a:lnTo>
                  <a:lnTo>
                    <a:pt x="9060984" y="1908534"/>
                  </a:lnTo>
                  <a:lnTo>
                    <a:pt x="9060984" y="0"/>
                  </a:lnTo>
                  <a:close/>
                </a:path>
              </a:pathLst>
            </a:custGeom>
            <a:solidFill>
              <a:srgbClr val="CCDCE1"/>
            </a:solidFill>
          </p:spPr>
          <p:txBody>
            <a:bodyPr/>
            <a:lstStyle/>
            <a:p>
              <a:endParaRPr lang="en-GB"/>
            </a:p>
          </p:txBody>
        </p:sp>
      </p:grpSp>
      <p:sp>
        <p:nvSpPr>
          <p:cNvPr id="10" name="TextBox 8">
            <a:extLst>
              <a:ext uri="{FF2B5EF4-FFF2-40B4-BE49-F238E27FC236}">
                <a16:creationId xmlns:a16="http://schemas.microsoft.com/office/drawing/2014/main" id="{5B8C6976-B829-85BA-54D1-E58ABC8DC977}"/>
              </a:ext>
            </a:extLst>
          </p:cNvPr>
          <p:cNvSpPr txBox="1"/>
          <p:nvPr/>
        </p:nvSpPr>
        <p:spPr>
          <a:xfrm>
            <a:off x="458444" y="6511171"/>
            <a:ext cx="6639327" cy="3476721"/>
          </a:xfrm>
          <a:prstGeom prst="rect">
            <a:avLst/>
          </a:prstGeom>
        </p:spPr>
        <p:txBody>
          <a:bodyPr wrap="square" lIns="0" tIns="0" rIns="0" bIns="0" rtlCol="0" anchor="t">
            <a:spAutoFit/>
          </a:bodyPr>
          <a:lstStyle/>
          <a:p>
            <a:pPr algn="l">
              <a:lnSpc>
                <a:spcPts val="1679"/>
              </a:lnSpc>
            </a:pPr>
            <a:endParaRPr lang="en-US" sz="1600" b="1" spc="-7" dirty="0">
              <a:solidFill>
                <a:srgbClr val="004C6B"/>
              </a:solidFill>
              <a:latin typeface="Poppins"/>
              <a:ea typeface="Poppins"/>
              <a:cs typeface="Poppins"/>
              <a:sym typeface="Poppins"/>
            </a:endParaRPr>
          </a:p>
          <a:p>
            <a:pPr algn="l">
              <a:lnSpc>
                <a:spcPts val="1679"/>
              </a:lnSpc>
            </a:pPr>
            <a:r>
              <a:rPr lang="en-US" sz="1400" b="1" spc="-7" dirty="0">
                <a:solidFill>
                  <a:srgbClr val="004C6B"/>
                </a:solidFill>
                <a:latin typeface="Poppins" panose="00000500000000000000" pitchFamily="2" charset="0"/>
                <a:ea typeface="Poppins"/>
                <a:cs typeface="Poppins" panose="00000500000000000000" pitchFamily="2" charset="0"/>
                <a:sym typeface="Poppins"/>
              </a:rPr>
              <a:t>Pharmacies</a:t>
            </a:r>
          </a:p>
          <a:p>
            <a:pPr marL="285750" indent="-285750" algn="l">
              <a:lnSpc>
                <a:spcPts val="1679"/>
              </a:lnSpc>
              <a:buFont typeface="Arial" panose="020B0604020202020204" pitchFamily="34" charset="0"/>
              <a:buChar char="•"/>
            </a:pPr>
            <a:r>
              <a:rPr lang="en-US" sz="1200" spc="-7" dirty="0">
                <a:solidFill>
                  <a:srgbClr val="004C6B"/>
                </a:solidFill>
                <a:latin typeface="Poppins" panose="00000500000000000000" pitchFamily="2" charset="0"/>
                <a:ea typeface="Poppins"/>
                <a:cs typeface="Poppins" panose="00000500000000000000" pitchFamily="2" charset="0"/>
                <a:sym typeface="Poppins"/>
              </a:rPr>
              <a:t>We have recently undertaken several Enter and View visits at pharmacies in Lancashire, primarily to look into the implementation of the NHS Pharmacy First initiative which launched in January 2024. </a:t>
            </a:r>
          </a:p>
          <a:p>
            <a:pPr marL="285750" indent="-285750" algn="l">
              <a:lnSpc>
                <a:spcPts val="1679"/>
              </a:lnSpc>
              <a:buFont typeface="Arial" panose="020B0604020202020204" pitchFamily="34" charset="0"/>
              <a:buChar char="•"/>
            </a:pPr>
            <a:r>
              <a:rPr lang="en-GB" sz="1200" spc="-7" dirty="0">
                <a:solidFill>
                  <a:srgbClr val="004C6B"/>
                </a:solidFill>
                <a:latin typeface="Poppins" panose="00000500000000000000" pitchFamily="2" charset="0"/>
                <a:ea typeface="Poppins"/>
                <a:cs typeface="Poppins" panose="00000500000000000000" pitchFamily="2" charset="0"/>
                <a:sym typeface="Poppins"/>
              </a:rPr>
              <a:t>The initiative enables community pharmacies to complete episodes of care for 7 common conditions, including earache, sore throat, urinary tract infections, impetigo, and shingles.</a:t>
            </a:r>
          </a:p>
          <a:p>
            <a:pPr marL="285750" indent="-285750" algn="l">
              <a:lnSpc>
                <a:spcPts val="1679"/>
              </a:lnSpc>
              <a:buFont typeface="Arial" panose="020B0604020202020204" pitchFamily="34" charset="0"/>
              <a:buChar char="•"/>
            </a:pPr>
            <a:r>
              <a:rPr lang="en-GB" sz="1200" spc="-7" dirty="0">
                <a:solidFill>
                  <a:srgbClr val="004C6B"/>
                </a:solidFill>
                <a:latin typeface="Poppins" panose="00000500000000000000" pitchFamily="2" charset="0"/>
                <a:ea typeface="Poppins"/>
                <a:cs typeface="Poppins" panose="00000500000000000000" pitchFamily="2" charset="0"/>
                <a:sym typeface="Poppins"/>
              </a:rPr>
              <a:t>Overall, we found the Pharmacy First initiative is relatively well known by pharmacy users, and seems to be working well..</a:t>
            </a:r>
          </a:p>
          <a:p>
            <a:pPr marL="285750" indent="-285750" algn="l">
              <a:lnSpc>
                <a:spcPts val="1679"/>
              </a:lnSpc>
              <a:buFont typeface="Arial" panose="020B0604020202020204" pitchFamily="34" charset="0"/>
              <a:buChar char="•"/>
            </a:pPr>
            <a:r>
              <a:rPr lang="en-GB" sz="1200" spc="-7" dirty="0">
                <a:solidFill>
                  <a:srgbClr val="004C6B"/>
                </a:solidFill>
                <a:latin typeface="Poppins" panose="00000500000000000000" pitchFamily="2" charset="0"/>
                <a:ea typeface="Poppins"/>
                <a:cs typeface="Poppins" panose="00000500000000000000" pitchFamily="2" charset="0"/>
                <a:sym typeface="Poppins"/>
              </a:rPr>
              <a:t>During our visits we found that patients were generally satisfied with pharmacy services. We identified some problems with accessibility, especially with regards to the environment. Steps leading to entrances, for example, and heavy doors, can prevent disabled people from accessing these services without difficulties. </a:t>
            </a:r>
          </a:p>
          <a:p>
            <a:pPr marL="285750" indent="-285750" algn="l">
              <a:lnSpc>
                <a:spcPts val="1679"/>
              </a:lnSpc>
              <a:buFont typeface="Arial" panose="020B0604020202020204" pitchFamily="34" charset="0"/>
              <a:buChar char="•"/>
            </a:pPr>
            <a:endParaRPr lang="en-GB" sz="1200" spc="-7" dirty="0">
              <a:solidFill>
                <a:srgbClr val="004C6B"/>
              </a:solidFill>
              <a:latin typeface="Poppins" panose="00000500000000000000" pitchFamily="2" charset="0"/>
              <a:ea typeface="Poppins"/>
              <a:cs typeface="Poppins" panose="00000500000000000000" pitchFamily="2" charset="0"/>
              <a:sym typeface="Poppins"/>
            </a:endParaRPr>
          </a:p>
          <a:p>
            <a:pPr marL="285750" indent="-285750" algn="l">
              <a:lnSpc>
                <a:spcPts val="1679"/>
              </a:lnSpc>
              <a:buFont typeface="Arial" panose="020B0604020202020204" pitchFamily="34" charset="0"/>
              <a:buChar char="•"/>
            </a:pPr>
            <a:endParaRPr lang="en-US" sz="1200" spc="-7" dirty="0">
              <a:solidFill>
                <a:srgbClr val="004C6B"/>
              </a:solidFill>
              <a:latin typeface="Poppins" panose="00000500000000000000" pitchFamily="2" charset="0"/>
              <a:ea typeface="Poppins"/>
              <a:cs typeface="Poppins" panose="00000500000000000000" pitchFamily="2" charset="0"/>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0A621998-61DE-2E5C-B4BC-077E7D576CB0}"/>
              </a:ext>
            </a:extLst>
          </p:cNvPr>
          <p:cNvGrpSpPr/>
          <p:nvPr/>
        </p:nvGrpSpPr>
        <p:grpSpPr>
          <a:xfrm>
            <a:off x="-17118" y="5499100"/>
            <a:ext cx="7556500" cy="914400"/>
            <a:chOff x="0" y="0"/>
            <a:chExt cx="9061349" cy="2540906"/>
          </a:xfrm>
        </p:grpSpPr>
        <p:sp>
          <p:nvSpPr>
            <p:cNvPr id="7" name="Freeform 5">
              <a:extLst>
                <a:ext uri="{FF2B5EF4-FFF2-40B4-BE49-F238E27FC236}">
                  <a16:creationId xmlns:a16="http://schemas.microsoft.com/office/drawing/2014/main" id="{F28C317E-155D-C22A-D789-8082262205E5}"/>
                </a:ext>
              </a:extLst>
            </p:cNvPr>
            <p:cNvSpPr/>
            <p:nvPr/>
          </p:nvSpPr>
          <p:spPr>
            <a:xfrm>
              <a:off x="0" y="0"/>
              <a:ext cx="9060984" cy="2539692"/>
            </a:xfrm>
            <a:custGeom>
              <a:avLst/>
              <a:gdLst/>
              <a:ahLst/>
              <a:cxnLst/>
              <a:rect l="l" t="t" r="r" b="b"/>
              <a:pathLst>
                <a:path w="9060984" h="2539692">
                  <a:moveTo>
                    <a:pt x="9060984" y="0"/>
                  </a:moveTo>
                  <a:lnTo>
                    <a:pt x="0" y="0"/>
                  </a:lnTo>
                  <a:lnTo>
                    <a:pt x="0" y="2539692"/>
                  </a:lnTo>
                  <a:lnTo>
                    <a:pt x="9060984" y="2539692"/>
                  </a:lnTo>
                  <a:lnTo>
                    <a:pt x="9060984" y="0"/>
                  </a:lnTo>
                  <a:close/>
                </a:path>
              </a:pathLst>
            </a:custGeom>
            <a:solidFill>
              <a:srgbClr val="FAD8EA"/>
            </a:solidFill>
          </p:spPr>
          <p:txBody>
            <a:bodyPr/>
            <a:lstStyle/>
            <a:p>
              <a:endParaRPr lang="en-GB"/>
            </a:p>
          </p:txBody>
        </p:sp>
      </p:grpSp>
      <p:grpSp>
        <p:nvGrpSpPr>
          <p:cNvPr id="4" name="Group 4">
            <a:extLst>
              <a:ext uri="{FF2B5EF4-FFF2-40B4-BE49-F238E27FC236}">
                <a16:creationId xmlns:a16="http://schemas.microsoft.com/office/drawing/2014/main" id="{74C16DC2-444A-90E6-68C9-97618C4A8014}"/>
              </a:ext>
            </a:extLst>
          </p:cNvPr>
          <p:cNvGrpSpPr/>
          <p:nvPr/>
        </p:nvGrpSpPr>
        <p:grpSpPr>
          <a:xfrm>
            <a:off x="-304" y="3822700"/>
            <a:ext cx="7556500" cy="762000"/>
            <a:chOff x="0" y="0"/>
            <a:chExt cx="9061349" cy="2540906"/>
          </a:xfrm>
        </p:grpSpPr>
        <p:sp>
          <p:nvSpPr>
            <p:cNvPr id="5" name="Freeform 5">
              <a:extLst>
                <a:ext uri="{FF2B5EF4-FFF2-40B4-BE49-F238E27FC236}">
                  <a16:creationId xmlns:a16="http://schemas.microsoft.com/office/drawing/2014/main" id="{0B403F3B-6F33-DF5C-1CE3-DAC508913669}"/>
                </a:ext>
              </a:extLst>
            </p:cNvPr>
            <p:cNvSpPr/>
            <p:nvPr/>
          </p:nvSpPr>
          <p:spPr>
            <a:xfrm>
              <a:off x="0" y="0"/>
              <a:ext cx="9060984" cy="2539692"/>
            </a:xfrm>
            <a:custGeom>
              <a:avLst/>
              <a:gdLst/>
              <a:ahLst/>
              <a:cxnLst/>
              <a:rect l="l" t="t" r="r" b="b"/>
              <a:pathLst>
                <a:path w="9060984" h="2539692">
                  <a:moveTo>
                    <a:pt x="9060984" y="0"/>
                  </a:moveTo>
                  <a:lnTo>
                    <a:pt x="0" y="0"/>
                  </a:lnTo>
                  <a:lnTo>
                    <a:pt x="0" y="2539692"/>
                  </a:lnTo>
                  <a:lnTo>
                    <a:pt x="9060984" y="2539692"/>
                  </a:lnTo>
                  <a:lnTo>
                    <a:pt x="9060984" y="0"/>
                  </a:lnTo>
                  <a:close/>
                </a:path>
              </a:pathLst>
            </a:custGeom>
            <a:solidFill>
              <a:srgbClr val="FAD8EA"/>
            </a:solidFill>
          </p:spPr>
          <p:txBody>
            <a:bodyPr/>
            <a:lstStyle/>
            <a:p>
              <a:endParaRPr lang="en-GB"/>
            </a:p>
          </p:txBody>
        </p:sp>
      </p:grpSp>
      <p:sp>
        <p:nvSpPr>
          <p:cNvPr id="3" name="TextBox 2">
            <a:extLst>
              <a:ext uri="{FF2B5EF4-FFF2-40B4-BE49-F238E27FC236}">
                <a16:creationId xmlns:a16="http://schemas.microsoft.com/office/drawing/2014/main" id="{D5E94534-54C1-9154-BEC3-40D152875B55}"/>
              </a:ext>
            </a:extLst>
          </p:cNvPr>
          <p:cNvSpPr txBox="1"/>
          <p:nvPr/>
        </p:nvSpPr>
        <p:spPr>
          <a:xfrm>
            <a:off x="539598" y="393700"/>
            <a:ext cx="6477000" cy="9496702"/>
          </a:xfrm>
          <a:prstGeom prst="rect">
            <a:avLst/>
          </a:prstGeom>
          <a:noFill/>
        </p:spPr>
        <p:txBody>
          <a:bodyPr wrap="square">
            <a:spAutoFit/>
          </a:bodyPr>
          <a:lstStyle/>
          <a:p>
            <a:pPr>
              <a:lnSpc>
                <a:spcPct val="115000"/>
              </a:lnSpc>
              <a:spcAft>
                <a:spcPts val="800"/>
              </a:spcAft>
            </a:pPr>
            <a:r>
              <a:rPr lang="en-GB" b="1" kern="100" dirty="0">
                <a:solidFill>
                  <a:srgbClr val="FF3399"/>
                </a:solidFill>
                <a:effectLst/>
                <a:latin typeface="Poppins" panose="00000500000000000000" pitchFamily="2" charset="0"/>
                <a:ea typeface="Aptos" panose="020B0004020202020204" pitchFamily="34" charset="0"/>
                <a:cs typeface="Poppins" panose="00000500000000000000" pitchFamily="2" charset="0"/>
              </a:rPr>
              <a:t>Engagement In focus</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On November 11, 2024 we visited two groups in Preston and Chorley that support those living with </a:t>
            </a:r>
            <a:r>
              <a:rPr lang="en-GB" sz="1200" kern="100" dirty="0" err="1">
                <a:effectLst/>
                <a:latin typeface="Poppins" panose="00000500000000000000" pitchFamily="2" charset="0"/>
                <a:ea typeface="Aptos" panose="020B0004020202020204" pitchFamily="34" charset="0"/>
                <a:cs typeface="Poppins" panose="00000500000000000000" pitchFamily="2" charset="0"/>
              </a:rPr>
              <a:t>Myalgic</a:t>
            </a:r>
            <a:r>
              <a:rPr lang="en-GB" sz="1200" kern="100" dirty="0">
                <a:effectLst/>
                <a:latin typeface="Poppins" panose="00000500000000000000" pitchFamily="2" charset="0"/>
                <a:ea typeface="Aptos" panose="020B0004020202020204" pitchFamily="34" charset="0"/>
                <a:cs typeface="Poppins" panose="00000500000000000000" pitchFamily="2" charset="0"/>
              </a:rPr>
              <a:t> Encephalomyelitis (ME) and/or chronic fatigue syndrome (CFS). We had conversations with 11 people, focussing on issues around access to services and support after diagnosis.</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The ME/CFS Service, run by Lancashire and South Cumbria Foundation Trust (LSCFT), aims to provide supportive, holistic, patient-centred advice to aid acceptance, education and self-management for adults with mild or moderate ME/CFS.</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Both groups talked to us about issues around diagnosis and support. Patients explained that they felt abandoned by healthcare professionals after being diagnosed with ME</a:t>
            </a:r>
            <a:r>
              <a:rPr lang="en-GB" sz="1200" kern="100" dirty="0">
                <a:latin typeface="Poppins" panose="00000500000000000000" pitchFamily="2" charset="0"/>
                <a:ea typeface="Aptos" panose="020B0004020202020204" pitchFamily="34" charset="0"/>
                <a:cs typeface="Poppins" panose="00000500000000000000" pitchFamily="2" charset="0"/>
              </a:rPr>
              <a:t>. They were</a:t>
            </a:r>
            <a:r>
              <a:rPr lang="en-GB" sz="1200" kern="100" dirty="0">
                <a:effectLst/>
                <a:latin typeface="Poppins" panose="00000500000000000000" pitchFamily="2" charset="0"/>
                <a:ea typeface="Aptos" panose="020B0004020202020204" pitchFamily="34" charset="0"/>
                <a:cs typeface="Poppins" panose="00000500000000000000" pitchFamily="2" charset="0"/>
              </a:rPr>
              <a:t> left with little help, support or follow-up treatment. They also expressed their feelings about how there is no follow-on communication about new medication or new developments, and they feel out of the loop.</a:t>
            </a:r>
          </a:p>
          <a:p>
            <a:pPr>
              <a:lnSpc>
                <a:spcPct val="115000"/>
              </a:lnSpc>
              <a:spcAft>
                <a:spcPts val="800"/>
              </a:spcAft>
            </a:pPr>
            <a:r>
              <a:rPr lang="en-GB" sz="1200" b="1" i="1" kern="100" dirty="0">
                <a:effectLst/>
                <a:latin typeface="Poppins" panose="00000500000000000000" pitchFamily="2" charset="0"/>
                <a:ea typeface="Aptos" panose="020B0004020202020204" pitchFamily="34" charset="0"/>
                <a:cs typeface="Poppins" panose="00000500000000000000" pitchFamily="2" charset="0"/>
              </a:rPr>
              <a:t>“No up-to-date information for patients. New patients are told about new medication and new techniques, but I feel they forget about patients who have already been diagnosed.”</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Concerns were raised about the awareness of ME and how more training is needed for healthcare professionals. Also, health professionals don’t always understand how someone who has ME feels and how the condition can change very quickly.</a:t>
            </a:r>
          </a:p>
          <a:p>
            <a:pPr>
              <a:lnSpc>
                <a:spcPct val="115000"/>
              </a:lnSpc>
              <a:spcAft>
                <a:spcPts val="800"/>
              </a:spcAft>
            </a:pPr>
            <a:r>
              <a:rPr lang="en-GB" sz="1200" b="1" kern="100" dirty="0">
                <a:effectLst/>
                <a:latin typeface="Poppins" panose="00000500000000000000" pitchFamily="2" charset="0"/>
                <a:ea typeface="Aptos" panose="020B0004020202020204" pitchFamily="34" charset="0"/>
                <a:cs typeface="Poppins" panose="00000500000000000000" pitchFamily="2" charset="0"/>
              </a:rPr>
              <a:t>“Doctors don’t understand that living with ME can affect you in many different ways, including how you will feel the day of an appointment. You can get up, get ready and then the travel can floor you. They then expect you to speak with them and talk about your condition which isn’t always easy to do.”</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Both groups spoke about how it can take a long time to diagnose ME, and noted that even after getting a diagnosis information on the condition provided by health professionals is limited. It is evident that participants felt communication was poor and support inadequate.</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Participants also told us that they were often unsure whether they were feeling ill at any particular time because of their ME or something else. Moreover, some feel that healthcare professionals too readily explain their symptoms in relation to ME, rather than checking for other causes.</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Some suggestions for better support included yearly checkups for patients to establish how they are feeling, and regular medication reviews. Also, a need for healthcare professionals to better understand what ME is and better access to support (including home visits).</a:t>
            </a:r>
          </a:p>
          <a:p>
            <a:pPr>
              <a:lnSpc>
                <a:spcPct val="115000"/>
              </a:lnSpc>
              <a:spcAft>
                <a:spcPts val="800"/>
              </a:spcAft>
            </a:pPr>
            <a:r>
              <a:rPr lang="en-GB" sz="1200" kern="100" dirty="0">
                <a:effectLst/>
                <a:latin typeface="Poppins" panose="00000500000000000000" pitchFamily="2" charset="0"/>
                <a:ea typeface="Aptos" panose="020B0004020202020204" pitchFamily="34" charset="0"/>
                <a:cs typeface="Poppins" panose="00000500000000000000" pitchFamily="2" charset="0"/>
              </a:rPr>
              <a:t>These two groups, then, highlighted several barriers to support and help after a diagnosis of ME, and how difficult it can be to get follow-up treatment.</a:t>
            </a:r>
          </a:p>
        </p:txBody>
      </p:sp>
    </p:spTree>
    <p:extLst>
      <p:ext uri="{BB962C8B-B14F-4D97-AF65-F5344CB8AC3E}">
        <p14:creationId xmlns:p14="http://schemas.microsoft.com/office/powerpoint/2010/main" val="101082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St John’s Hospice Lancaster entrance for an engagement story after Healthwatch Lancashire visited">
            <a:extLst>
              <a:ext uri="{FF2B5EF4-FFF2-40B4-BE49-F238E27FC236}">
                <a16:creationId xmlns:a16="http://schemas.microsoft.com/office/drawing/2014/main" id="{6BA05369-4B01-F245-9303-D57459536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6977"/>
            <a:ext cx="7555230" cy="5666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53181-AF17-4D22-A71C-33872B040E1C}"/>
              </a:ext>
            </a:extLst>
          </p:cNvPr>
          <p:cNvSpPr txBox="1"/>
          <p:nvPr/>
        </p:nvSpPr>
        <p:spPr>
          <a:xfrm>
            <a:off x="424815" y="393700"/>
            <a:ext cx="6705600" cy="4985980"/>
          </a:xfrm>
          <a:prstGeom prst="rect">
            <a:avLst/>
          </a:prstGeom>
          <a:solidFill>
            <a:schemeClr val="bg1"/>
          </a:solidFill>
        </p:spPr>
        <p:txBody>
          <a:bodyPr wrap="square">
            <a:spAutoFit/>
          </a:bodyPr>
          <a:lstStyle/>
          <a:p>
            <a:pPr algn="l"/>
            <a:endParaRPr lang="en-GB" sz="1200" b="0" i="0" dirty="0">
              <a:solidFill>
                <a:srgbClr val="05123C"/>
              </a:solidFill>
              <a:effectLst/>
              <a:latin typeface="Lato" panose="020F0502020204030203" pitchFamily="34" charset="0"/>
            </a:endParaRPr>
          </a:p>
          <a:p>
            <a:pPr algn="l"/>
            <a:r>
              <a:rPr lang="en-GB" b="1" dirty="0">
                <a:solidFill>
                  <a:srgbClr val="FF3399"/>
                </a:solidFill>
                <a:latin typeface="Poppins" panose="00000500000000000000" pitchFamily="2" charset="0"/>
                <a:cs typeface="Poppins" panose="00000500000000000000" pitchFamily="2" charset="0"/>
              </a:rPr>
              <a:t>Engagement in focus</a:t>
            </a:r>
          </a:p>
          <a:p>
            <a:pPr algn="l"/>
            <a:endParaRPr lang="en-GB" sz="1200" b="0" i="0" dirty="0">
              <a:solidFill>
                <a:srgbClr val="05123C"/>
              </a:solidFill>
              <a:effectLst/>
              <a:latin typeface="Poppins" panose="00000500000000000000" pitchFamily="2" charset="0"/>
              <a:cs typeface="Poppins" panose="00000500000000000000" pitchFamily="2" charset="0"/>
            </a:endParaRPr>
          </a:p>
          <a:p>
            <a:pPr algn="l"/>
            <a:r>
              <a:rPr lang="en-GB" sz="1200" b="0" i="0" dirty="0">
                <a:solidFill>
                  <a:srgbClr val="05123C"/>
                </a:solidFill>
                <a:effectLst/>
                <a:latin typeface="Poppins" panose="00000500000000000000" pitchFamily="2" charset="0"/>
                <a:cs typeface="Poppins" panose="00000500000000000000" pitchFamily="2" charset="0"/>
              </a:rPr>
              <a:t>On 18</a:t>
            </a:r>
            <a:r>
              <a:rPr lang="en-GB" sz="1200" b="0" i="0" baseline="30000" dirty="0">
                <a:solidFill>
                  <a:srgbClr val="05123C"/>
                </a:solidFill>
                <a:effectLst/>
                <a:latin typeface="Poppins" panose="00000500000000000000" pitchFamily="2" charset="0"/>
                <a:cs typeface="Poppins" panose="00000500000000000000" pitchFamily="2" charset="0"/>
              </a:rPr>
              <a:t>th</a:t>
            </a:r>
            <a:r>
              <a:rPr lang="en-GB" sz="1200" b="0" i="0" dirty="0">
                <a:solidFill>
                  <a:srgbClr val="05123C"/>
                </a:solidFill>
                <a:effectLst/>
                <a:latin typeface="Poppins" panose="00000500000000000000" pitchFamily="2" charset="0"/>
                <a:cs typeface="Poppins" panose="00000500000000000000" pitchFamily="2" charset="0"/>
              </a:rPr>
              <a:t> November we visited St John’s Hospice, which offers palliative care for the local community. The hospice provides both end-of-life inpatient care and care at home services, as well as the Forget-Me-Not Family Bereavement Centre, Courtyard Café and lots of day therapies and support for those with long-term and life shortening illnesses.</a:t>
            </a:r>
          </a:p>
          <a:p>
            <a:pPr algn="l"/>
            <a:endParaRPr lang="en-GB" sz="1200" b="0" i="0" dirty="0">
              <a:solidFill>
                <a:srgbClr val="05123C"/>
              </a:solidFill>
              <a:effectLst/>
              <a:latin typeface="Poppins" panose="00000500000000000000" pitchFamily="2" charset="0"/>
              <a:cs typeface="Poppins" panose="00000500000000000000" pitchFamily="2" charset="0"/>
            </a:endParaRPr>
          </a:p>
          <a:p>
            <a:pPr algn="l"/>
            <a:r>
              <a:rPr lang="en-GB" sz="1200" b="0" i="0" dirty="0">
                <a:solidFill>
                  <a:srgbClr val="05123C"/>
                </a:solidFill>
                <a:effectLst/>
                <a:latin typeface="Poppins" panose="00000500000000000000" pitchFamily="2" charset="0"/>
                <a:cs typeface="Poppins" panose="00000500000000000000" pitchFamily="2" charset="0"/>
              </a:rPr>
              <a:t>During the event, we spoke to seventeen people about local health services. </a:t>
            </a:r>
          </a:p>
          <a:p>
            <a:pPr algn="l"/>
            <a:endParaRPr lang="en-GB" sz="1200" b="0" i="0" dirty="0">
              <a:solidFill>
                <a:srgbClr val="05123C"/>
              </a:solidFill>
              <a:effectLst/>
              <a:latin typeface="Poppins" panose="00000500000000000000" pitchFamily="2" charset="0"/>
              <a:cs typeface="Poppins" panose="00000500000000000000" pitchFamily="2" charset="0"/>
            </a:endParaRPr>
          </a:p>
          <a:p>
            <a:pPr algn="l"/>
            <a:r>
              <a:rPr lang="en-GB" sz="1200" b="0" i="0" dirty="0">
                <a:solidFill>
                  <a:srgbClr val="05123C"/>
                </a:solidFill>
                <a:effectLst/>
                <a:latin typeface="Poppins" panose="00000500000000000000" pitchFamily="2" charset="0"/>
                <a:cs typeface="Poppins" panose="00000500000000000000" pitchFamily="2" charset="0"/>
              </a:rPr>
              <a:t>We heard positive feedback about Queen Square Medical Centre</a:t>
            </a:r>
            <a:r>
              <a:rPr lang="en-GB" sz="1200" dirty="0">
                <a:solidFill>
                  <a:srgbClr val="05123C"/>
                </a:solidFill>
                <a:latin typeface="Poppins" panose="00000500000000000000" pitchFamily="2" charset="0"/>
                <a:cs typeface="Poppins" panose="00000500000000000000" pitchFamily="2" charset="0"/>
              </a:rPr>
              <a:t> in</a:t>
            </a:r>
            <a:r>
              <a:rPr lang="en-GB" sz="1200" b="0" i="0" dirty="0">
                <a:solidFill>
                  <a:srgbClr val="05123C"/>
                </a:solidFill>
                <a:effectLst/>
                <a:latin typeface="Poppins" panose="00000500000000000000" pitchFamily="2" charset="0"/>
                <a:cs typeface="Poppins" panose="00000500000000000000" pitchFamily="2" charset="0"/>
              </a:rPr>
              <a:t> Lancaster, particularly highlighting the ease of getting an appointment promptly and seeing the appropriate healthcare professional quickly. We will be sharing this feedback with the practice.</a:t>
            </a:r>
          </a:p>
          <a:p>
            <a:pPr algn="l"/>
            <a:endParaRPr lang="en-GB" sz="1200" dirty="0">
              <a:solidFill>
                <a:srgbClr val="05123C"/>
              </a:solidFill>
              <a:latin typeface="Poppins" panose="00000500000000000000" pitchFamily="2" charset="0"/>
              <a:cs typeface="Poppins" panose="00000500000000000000" pitchFamily="2" charset="0"/>
            </a:endParaRPr>
          </a:p>
          <a:p>
            <a:pPr algn="l"/>
            <a:r>
              <a:rPr lang="en-GB" sz="1200" b="0" i="0" dirty="0">
                <a:solidFill>
                  <a:srgbClr val="05123C"/>
                </a:solidFill>
                <a:effectLst/>
                <a:latin typeface="Poppins" panose="00000500000000000000" pitchFamily="2" charset="0"/>
                <a:cs typeface="Poppins" panose="00000500000000000000" pitchFamily="2" charset="0"/>
              </a:rPr>
              <a:t>Feedback around the Emergency Department (ED) at Royal Lancaster Infirmary was less positive, with waiting times, the condition of waiting rooms and general dissatisfaction of care all mentioned. One person told us they had been several times recently and described their experience as </a:t>
            </a:r>
            <a:r>
              <a:rPr lang="en-GB" sz="1200" b="1" i="0" dirty="0">
                <a:solidFill>
                  <a:srgbClr val="05123C"/>
                </a:solidFill>
                <a:effectLst/>
                <a:latin typeface="Poppins" panose="00000500000000000000" pitchFamily="2" charset="0"/>
                <a:cs typeface="Poppins" panose="00000500000000000000" pitchFamily="2" charset="0"/>
              </a:rPr>
              <a:t>‘‘</a:t>
            </a:r>
            <a:r>
              <a:rPr lang="en-GB" sz="1200" b="1" i="1" dirty="0">
                <a:solidFill>
                  <a:srgbClr val="05123C"/>
                </a:solidFill>
                <a:effectLst/>
                <a:latin typeface="Poppins" panose="00000500000000000000" pitchFamily="2" charset="0"/>
                <a:cs typeface="Poppins" panose="00000500000000000000" pitchFamily="2" charset="0"/>
              </a:rPr>
              <a:t>appalling”.</a:t>
            </a:r>
          </a:p>
          <a:p>
            <a:pPr algn="l"/>
            <a:endParaRPr lang="en-GB" sz="1200" b="0" i="0" dirty="0">
              <a:solidFill>
                <a:srgbClr val="05123C"/>
              </a:solidFill>
              <a:effectLst/>
              <a:latin typeface="Poppins" panose="00000500000000000000" pitchFamily="2" charset="0"/>
              <a:cs typeface="Poppins" panose="00000500000000000000" pitchFamily="2" charset="0"/>
            </a:endParaRPr>
          </a:p>
          <a:p>
            <a:pPr algn="l"/>
            <a:r>
              <a:rPr lang="en-GB" sz="1200" b="0" i="0" dirty="0">
                <a:solidFill>
                  <a:srgbClr val="05123C"/>
                </a:solidFill>
                <a:effectLst/>
                <a:latin typeface="Poppins" panose="00000500000000000000" pitchFamily="2" charset="0"/>
                <a:cs typeface="Poppins" panose="00000500000000000000" pitchFamily="2" charset="0"/>
              </a:rPr>
              <a:t>Healthwatch Lancashire will share this feedback with the University Hospitals of Morecambe Bay Trust (UHMBT), who manage Royal Lancaster Infirmary.</a:t>
            </a:r>
          </a:p>
          <a:p>
            <a:pPr algn="l"/>
            <a:endParaRPr lang="en-GB" sz="1200" b="0" i="0" dirty="0">
              <a:solidFill>
                <a:srgbClr val="05123C"/>
              </a:solidFill>
              <a:effectLst/>
              <a:latin typeface="Poppins" panose="00000500000000000000" pitchFamily="2" charset="0"/>
              <a:cs typeface="Poppins" panose="00000500000000000000" pitchFamily="2" charset="0"/>
            </a:endParaRPr>
          </a:p>
          <a:p>
            <a:pPr algn="l"/>
            <a:r>
              <a:rPr lang="en-GB" sz="1200" b="0" i="0" dirty="0">
                <a:solidFill>
                  <a:srgbClr val="05123C"/>
                </a:solidFill>
                <a:effectLst/>
                <a:latin typeface="Poppins" panose="00000500000000000000" pitchFamily="2" charset="0"/>
                <a:cs typeface="Poppins" panose="00000500000000000000" pitchFamily="2" charset="0"/>
              </a:rPr>
              <a:t>We were made very welcome by the St John’s Hospice team and were kept well supplied with cups of tea throughout the event which was greatly appreciated!</a:t>
            </a:r>
          </a:p>
        </p:txBody>
      </p:sp>
    </p:spTree>
    <p:extLst>
      <p:ext uri="{BB962C8B-B14F-4D97-AF65-F5344CB8AC3E}">
        <p14:creationId xmlns:p14="http://schemas.microsoft.com/office/powerpoint/2010/main" val="414327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136" y="389991"/>
            <a:ext cx="6804000" cy="566420"/>
          </a:xfrm>
          <a:prstGeom prst="rect">
            <a:avLst/>
          </a:prstGeom>
        </p:spPr>
        <p:txBody>
          <a:bodyPr lIns="0" tIns="0" rIns="0" bIns="0" rtlCol="0" anchor="t">
            <a:spAutoFit/>
          </a:bodyPr>
          <a:lstStyle/>
          <a:p>
            <a:pPr algn="l">
              <a:lnSpc>
                <a:spcPts val="4480"/>
              </a:lnSpc>
              <a:spcBef>
                <a:spcPct val="0"/>
              </a:spcBef>
            </a:pPr>
            <a:r>
              <a:rPr lang="en-US" sz="3200" spc="-16" dirty="0">
                <a:solidFill>
                  <a:srgbClr val="004C6B"/>
                </a:solidFill>
                <a:latin typeface="Poppins ExtraBold"/>
                <a:ea typeface="Poppins ExtraBold"/>
                <a:cs typeface="Poppins ExtraBold"/>
                <a:sym typeface="Poppins ExtraBold"/>
              </a:rPr>
              <a:t>What else did we do?</a:t>
            </a:r>
          </a:p>
        </p:txBody>
      </p:sp>
      <p:sp>
        <p:nvSpPr>
          <p:cNvPr id="3" name="AutoShape 3"/>
          <p:cNvSpPr/>
          <p:nvPr/>
        </p:nvSpPr>
        <p:spPr>
          <a:xfrm>
            <a:off x="1" y="956411"/>
            <a:ext cx="7054850" cy="22040"/>
          </a:xfrm>
          <a:prstGeom prst="line">
            <a:avLst/>
          </a:prstGeom>
          <a:ln w="38100" cap="flat">
            <a:solidFill>
              <a:srgbClr val="004C6B"/>
            </a:solidFill>
            <a:prstDash val="solid"/>
            <a:headEnd type="none" w="sm" len="sm"/>
            <a:tailEnd type="none" w="sm" len="sm"/>
          </a:ln>
        </p:spPr>
        <p:txBody>
          <a:bodyPr/>
          <a:lstStyle/>
          <a:p>
            <a:endParaRPr lang="en-GB"/>
          </a:p>
        </p:txBody>
      </p:sp>
      <p:grpSp>
        <p:nvGrpSpPr>
          <p:cNvPr id="4" name="Group 4"/>
          <p:cNvGrpSpPr/>
          <p:nvPr/>
        </p:nvGrpSpPr>
        <p:grpSpPr>
          <a:xfrm>
            <a:off x="0" y="1201472"/>
            <a:ext cx="7053706" cy="1788893"/>
            <a:chOff x="0" y="0"/>
            <a:chExt cx="9061349" cy="2540906"/>
          </a:xfrm>
        </p:grpSpPr>
        <p:sp>
          <p:nvSpPr>
            <p:cNvPr id="5" name="Freeform 5"/>
            <p:cNvSpPr/>
            <p:nvPr/>
          </p:nvSpPr>
          <p:spPr>
            <a:xfrm>
              <a:off x="0" y="0"/>
              <a:ext cx="9060984" cy="2539692"/>
            </a:xfrm>
            <a:custGeom>
              <a:avLst/>
              <a:gdLst/>
              <a:ahLst/>
              <a:cxnLst/>
              <a:rect l="l" t="t" r="r" b="b"/>
              <a:pathLst>
                <a:path w="9060984" h="2539692">
                  <a:moveTo>
                    <a:pt x="9060984" y="0"/>
                  </a:moveTo>
                  <a:lnTo>
                    <a:pt x="0" y="0"/>
                  </a:lnTo>
                  <a:lnTo>
                    <a:pt x="0" y="2539692"/>
                  </a:lnTo>
                  <a:lnTo>
                    <a:pt x="9060984" y="2539692"/>
                  </a:lnTo>
                  <a:lnTo>
                    <a:pt x="9060984" y="0"/>
                  </a:lnTo>
                  <a:close/>
                </a:path>
              </a:pathLst>
            </a:custGeom>
            <a:solidFill>
              <a:srgbClr val="FAD8EA"/>
            </a:solidFill>
          </p:spPr>
          <p:txBody>
            <a:bodyPr/>
            <a:lstStyle/>
            <a:p>
              <a:endParaRPr lang="en-GB"/>
            </a:p>
          </p:txBody>
        </p:sp>
      </p:grpSp>
      <p:sp>
        <p:nvSpPr>
          <p:cNvPr id="6" name="Freeform 6"/>
          <p:cNvSpPr/>
          <p:nvPr/>
        </p:nvSpPr>
        <p:spPr>
          <a:xfrm>
            <a:off x="238303" y="1559075"/>
            <a:ext cx="1019416" cy="1019416"/>
          </a:xfrm>
          <a:custGeom>
            <a:avLst/>
            <a:gdLst/>
            <a:ahLst/>
            <a:cxnLst/>
            <a:rect l="l" t="t" r="r" b="b"/>
            <a:pathLst>
              <a:path w="1019416" h="1019416">
                <a:moveTo>
                  <a:pt x="0" y="0"/>
                </a:moveTo>
                <a:lnTo>
                  <a:pt x="1019417" y="0"/>
                </a:lnTo>
                <a:lnTo>
                  <a:pt x="1019417" y="1019416"/>
                </a:lnTo>
                <a:lnTo>
                  <a:pt x="0" y="1019416"/>
                </a:lnTo>
                <a:lnTo>
                  <a:pt x="0" y="0"/>
                </a:lnTo>
                <a:close/>
              </a:path>
            </a:pathLst>
          </a:custGeom>
          <a:blipFill>
            <a:blip r:embed="rId2"/>
            <a:stretch>
              <a:fillRect/>
            </a:stretch>
          </a:blipFill>
        </p:spPr>
        <p:txBody>
          <a:bodyPr/>
          <a:lstStyle/>
          <a:p>
            <a:endParaRPr lang="en-GB"/>
          </a:p>
        </p:txBody>
      </p:sp>
      <p:sp>
        <p:nvSpPr>
          <p:cNvPr id="7" name="TextBox 7"/>
          <p:cNvSpPr txBox="1"/>
          <p:nvPr/>
        </p:nvSpPr>
        <p:spPr>
          <a:xfrm>
            <a:off x="1452406" y="1293605"/>
            <a:ext cx="1055116" cy="951286"/>
          </a:xfrm>
          <a:prstGeom prst="rect">
            <a:avLst/>
          </a:prstGeom>
        </p:spPr>
        <p:txBody>
          <a:bodyPr lIns="0" tIns="0" rIns="0" bIns="0" rtlCol="0" anchor="t">
            <a:spAutoFit/>
          </a:bodyPr>
          <a:lstStyle/>
          <a:p>
            <a:pPr algn="l">
              <a:lnSpc>
                <a:spcPts val="7840"/>
              </a:lnSpc>
            </a:pPr>
            <a:r>
              <a:rPr lang="en-US" sz="5600" spc="-28" dirty="0">
                <a:solidFill>
                  <a:srgbClr val="004C6B"/>
                </a:solidFill>
                <a:latin typeface="Poppins Bold"/>
                <a:ea typeface="Poppins Bold"/>
                <a:cs typeface="Poppins Bold"/>
                <a:sym typeface="Poppins Bold"/>
              </a:rPr>
              <a:t>65</a:t>
            </a:r>
          </a:p>
        </p:txBody>
      </p:sp>
      <p:sp>
        <p:nvSpPr>
          <p:cNvPr id="8" name="TextBox 8"/>
          <p:cNvSpPr txBox="1"/>
          <p:nvPr/>
        </p:nvSpPr>
        <p:spPr>
          <a:xfrm>
            <a:off x="1452406" y="2153488"/>
            <a:ext cx="5155411" cy="640080"/>
          </a:xfrm>
          <a:prstGeom prst="rect">
            <a:avLst/>
          </a:prstGeom>
        </p:spPr>
        <p:txBody>
          <a:bodyPr lIns="0" tIns="0" rIns="0" bIns="0" rtlCol="0" anchor="t">
            <a:spAutoFit/>
          </a:bodyPr>
          <a:lstStyle/>
          <a:p>
            <a:pPr algn="l">
              <a:lnSpc>
                <a:spcPts val="2520"/>
              </a:lnSpc>
            </a:pPr>
            <a:r>
              <a:rPr lang="en-US" sz="1800" spc="-9" dirty="0">
                <a:solidFill>
                  <a:srgbClr val="004C6B"/>
                </a:solidFill>
                <a:latin typeface="Poppins"/>
                <a:ea typeface="Poppins"/>
                <a:cs typeface="Poppins"/>
                <a:sym typeface="Poppins"/>
              </a:rPr>
              <a:t>People were signposted to the right place to get further assistance and help</a:t>
            </a:r>
          </a:p>
        </p:txBody>
      </p:sp>
      <p:grpSp>
        <p:nvGrpSpPr>
          <p:cNvPr id="9" name="Group 9"/>
          <p:cNvGrpSpPr/>
          <p:nvPr/>
        </p:nvGrpSpPr>
        <p:grpSpPr>
          <a:xfrm>
            <a:off x="0" y="3061523"/>
            <a:ext cx="7054566" cy="1663457"/>
            <a:chOff x="0" y="0"/>
            <a:chExt cx="9061349" cy="1174003"/>
          </a:xfrm>
        </p:grpSpPr>
        <p:sp>
          <p:nvSpPr>
            <p:cNvPr id="10" name="Freeform 10"/>
            <p:cNvSpPr/>
            <p:nvPr/>
          </p:nvSpPr>
          <p:spPr>
            <a:xfrm>
              <a:off x="0" y="0"/>
              <a:ext cx="9060984" cy="1173441"/>
            </a:xfrm>
            <a:custGeom>
              <a:avLst/>
              <a:gdLst/>
              <a:ahLst/>
              <a:cxnLst/>
              <a:rect l="l" t="t" r="r" b="b"/>
              <a:pathLst>
                <a:path w="9060984" h="1173441">
                  <a:moveTo>
                    <a:pt x="9060984" y="0"/>
                  </a:moveTo>
                  <a:lnTo>
                    <a:pt x="0" y="0"/>
                  </a:lnTo>
                  <a:lnTo>
                    <a:pt x="0" y="1173441"/>
                  </a:lnTo>
                  <a:lnTo>
                    <a:pt x="9060984" y="1173441"/>
                  </a:lnTo>
                  <a:lnTo>
                    <a:pt x="9060984" y="0"/>
                  </a:lnTo>
                  <a:close/>
                </a:path>
              </a:pathLst>
            </a:custGeom>
            <a:solidFill>
              <a:srgbClr val="CCDCE1"/>
            </a:solidFill>
          </p:spPr>
          <p:txBody>
            <a:bodyPr/>
            <a:lstStyle/>
            <a:p>
              <a:endParaRPr lang="en-GB"/>
            </a:p>
          </p:txBody>
        </p:sp>
      </p:grpSp>
      <p:grpSp>
        <p:nvGrpSpPr>
          <p:cNvPr id="11" name="Group 11"/>
          <p:cNvGrpSpPr/>
          <p:nvPr/>
        </p:nvGrpSpPr>
        <p:grpSpPr>
          <a:xfrm>
            <a:off x="0" y="4800321"/>
            <a:ext cx="7053998" cy="1206459"/>
            <a:chOff x="0" y="-5636"/>
            <a:chExt cx="9060984" cy="1499573"/>
          </a:xfrm>
        </p:grpSpPr>
        <p:sp>
          <p:nvSpPr>
            <p:cNvPr id="12" name="Freeform 12"/>
            <p:cNvSpPr/>
            <p:nvPr/>
          </p:nvSpPr>
          <p:spPr>
            <a:xfrm>
              <a:off x="0" y="-5636"/>
              <a:ext cx="9060984" cy="1499573"/>
            </a:xfrm>
            <a:custGeom>
              <a:avLst/>
              <a:gdLst/>
              <a:ahLst/>
              <a:cxnLst/>
              <a:rect l="l" t="t" r="r" b="b"/>
              <a:pathLst>
                <a:path w="9060984" h="1499573">
                  <a:moveTo>
                    <a:pt x="9060984" y="0"/>
                  </a:moveTo>
                  <a:lnTo>
                    <a:pt x="0" y="0"/>
                  </a:lnTo>
                  <a:lnTo>
                    <a:pt x="0" y="1499573"/>
                  </a:lnTo>
                  <a:lnTo>
                    <a:pt x="9060984" y="1499573"/>
                  </a:lnTo>
                  <a:lnTo>
                    <a:pt x="9060984" y="0"/>
                  </a:lnTo>
                  <a:close/>
                </a:path>
              </a:pathLst>
            </a:custGeom>
            <a:solidFill>
              <a:srgbClr val="FAD8EA"/>
            </a:solidFill>
          </p:spPr>
          <p:txBody>
            <a:bodyPr/>
            <a:lstStyle/>
            <a:p>
              <a:r>
                <a:rPr lang="en-GB" sz="1400" dirty="0">
                  <a:solidFill>
                    <a:srgbClr val="175F79"/>
                  </a:solidFill>
                  <a:latin typeface="Poppins" panose="00000500000000000000" pitchFamily="2" charset="0"/>
                  <a:cs typeface="Poppins" panose="00000500000000000000" pitchFamily="2" charset="0"/>
                </a:rPr>
                <a:t>Your feedback shapes the Enter and View visits we undertake and the focus of the many engagement events we attend across Lancashire. Please contact us by phone if you have a concern, or leave a message on our website’s feedback centre (see further details below).  </a:t>
              </a:r>
            </a:p>
          </p:txBody>
        </p:sp>
      </p:grpSp>
      <p:sp>
        <p:nvSpPr>
          <p:cNvPr id="13" name="TextBox 13"/>
          <p:cNvSpPr txBox="1"/>
          <p:nvPr/>
        </p:nvSpPr>
        <p:spPr>
          <a:xfrm>
            <a:off x="1457131" y="3304920"/>
            <a:ext cx="5256373" cy="1391920"/>
          </a:xfrm>
          <a:prstGeom prst="rect">
            <a:avLst/>
          </a:prstGeom>
        </p:spPr>
        <p:txBody>
          <a:bodyPr wrap="square" lIns="0" tIns="0" rIns="0" bIns="0" rtlCol="0" anchor="t">
            <a:spAutoFit/>
          </a:bodyPr>
          <a:lstStyle/>
          <a:p>
            <a:pPr algn="l">
              <a:lnSpc>
                <a:spcPts val="1820"/>
              </a:lnSpc>
              <a:spcBef>
                <a:spcPct val="0"/>
              </a:spcBef>
            </a:pPr>
            <a:endParaRPr lang="en-US" sz="1300" spc="-7" dirty="0">
              <a:solidFill>
                <a:srgbClr val="004C6B"/>
              </a:solidFill>
              <a:latin typeface="Poppins"/>
              <a:ea typeface="Poppins"/>
              <a:cs typeface="Poppins"/>
              <a:sym typeface="Poppins"/>
            </a:endParaRPr>
          </a:p>
          <a:p>
            <a:pPr algn="l">
              <a:lnSpc>
                <a:spcPts val="1820"/>
              </a:lnSpc>
              <a:spcBef>
                <a:spcPct val="0"/>
              </a:spcBef>
            </a:pPr>
            <a:endParaRPr lang="en-US" sz="1300" spc="-7" dirty="0">
              <a:solidFill>
                <a:srgbClr val="004C6B"/>
              </a:solidFill>
              <a:latin typeface="Poppins"/>
              <a:ea typeface="Poppins"/>
              <a:cs typeface="Poppins"/>
              <a:sym typeface="Poppins"/>
            </a:endParaRPr>
          </a:p>
          <a:p>
            <a:pPr algn="l">
              <a:lnSpc>
                <a:spcPts val="1820"/>
              </a:lnSpc>
              <a:spcBef>
                <a:spcPct val="0"/>
              </a:spcBef>
            </a:pPr>
            <a:endParaRPr lang="en-US" sz="1300" spc="-7" dirty="0">
              <a:solidFill>
                <a:srgbClr val="004C6B"/>
              </a:solidFill>
              <a:latin typeface="Poppins"/>
              <a:ea typeface="Poppins"/>
              <a:cs typeface="Poppins"/>
              <a:sym typeface="Poppins"/>
            </a:endParaRPr>
          </a:p>
          <a:p>
            <a:pPr algn="l">
              <a:lnSpc>
                <a:spcPts val="1820"/>
              </a:lnSpc>
              <a:spcBef>
                <a:spcPct val="0"/>
              </a:spcBef>
            </a:pPr>
            <a:r>
              <a:rPr lang="en-US" spc="-7" dirty="0">
                <a:solidFill>
                  <a:srgbClr val="004C6B"/>
                </a:solidFill>
                <a:latin typeface="Poppins"/>
                <a:ea typeface="Poppins"/>
                <a:cs typeface="Poppins"/>
                <a:sym typeface="Poppins"/>
              </a:rPr>
              <a:t>The number of Enter and View visits conducted by the Healthwatch Lancashire team</a:t>
            </a:r>
            <a:endParaRPr lang="en-US" sz="1300" spc="-7" dirty="0">
              <a:solidFill>
                <a:srgbClr val="004C6B"/>
              </a:solidFill>
              <a:latin typeface="Poppins"/>
              <a:ea typeface="Poppins"/>
              <a:cs typeface="Poppins"/>
              <a:sym typeface="Poppins"/>
            </a:endParaRPr>
          </a:p>
        </p:txBody>
      </p:sp>
      <p:sp>
        <p:nvSpPr>
          <p:cNvPr id="15" name="TextBox 15"/>
          <p:cNvSpPr txBox="1"/>
          <p:nvPr/>
        </p:nvSpPr>
        <p:spPr>
          <a:xfrm>
            <a:off x="139386" y="7469692"/>
            <a:ext cx="6790130" cy="2604687"/>
          </a:xfrm>
          <a:prstGeom prst="rect">
            <a:avLst/>
          </a:prstGeom>
        </p:spPr>
        <p:txBody>
          <a:bodyPr wrap="square" lIns="0" tIns="0" rIns="0" bIns="0" rtlCol="0" anchor="t">
            <a:spAutoFit/>
          </a:bodyPr>
          <a:lstStyle/>
          <a:p>
            <a:pPr algn="l">
              <a:lnSpc>
                <a:spcPts val="1679"/>
              </a:lnSpc>
            </a:pPr>
            <a:r>
              <a:rPr lang="en-US" sz="1400" spc="-7" dirty="0">
                <a:solidFill>
                  <a:srgbClr val="000000"/>
                </a:solidFill>
                <a:latin typeface="Poppins"/>
                <a:ea typeface="Poppins"/>
                <a:cs typeface="Poppins"/>
                <a:sym typeface="Poppins"/>
              </a:rPr>
              <a:t>The Healthwatch Lancashire team are available to talk between 9am and 5pm, Monday to Friday. We’re here to listen to your views and experiences, and we can help you find the health and care services you are looking for. </a:t>
            </a:r>
          </a:p>
          <a:p>
            <a:pPr algn="l">
              <a:lnSpc>
                <a:spcPts val="1679"/>
              </a:lnSpc>
            </a:pPr>
            <a:endParaRPr lang="en-US" sz="1400" spc="-7" dirty="0">
              <a:solidFill>
                <a:srgbClr val="000000"/>
              </a:solidFill>
              <a:latin typeface="Poppins"/>
              <a:ea typeface="Poppins"/>
              <a:cs typeface="Poppins"/>
              <a:sym typeface="Poppins"/>
            </a:endParaRPr>
          </a:p>
          <a:p>
            <a:pPr algn="l">
              <a:lnSpc>
                <a:spcPts val="1679"/>
              </a:lnSpc>
            </a:pPr>
            <a:r>
              <a:rPr lang="en-US" sz="1400" spc="-7" dirty="0">
                <a:solidFill>
                  <a:srgbClr val="000000"/>
                </a:solidFill>
                <a:latin typeface="Poppins"/>
                <a:ea typeface="Poppins"/>
                <a:cs typeface="Poppins"/>
                <a:sym typeface="Poppins"/>
              </a:rPr>
              <a:t>There are multiple ways you can share your feedback with us. If you have an inquiry, or want to share your general experiences, you can call the office on 01524 239100.</a:t>
            </a:r>
          </a:p>
          <a:p>
            <a:pPr algn="l">
              <a:lnSpc>
                <a:spcPts val="1679"/>
              </a:lnSpc>
            </a:pPr>
            <a:endParaRPr lang="en-US" sz="1400" spc="-7" dirty="0">
              <a:solidFill>
                <a:srgbClr val="000000"/>
              </a:solidFill>
              <a:latin typeface="Poppins"/>
              <a:ea typeface="Poppins"/>
              <a:cs typeface="Poppins"/>
              <a:sym typeface="Poppins"/>
            </a:endParaRPr>
          </a:p>
          <a:p>
            <a:pPr algn="l">
              <a:lnSpc>
                <a:spcPts val="1679"/>
              </a:lnSpc>
            </a:pPr>
            <a:r>
              <a:rPr lang="en-US" sz="1400" spc="-7" dirty="0">
                <a:solidFill>
                  <a:srgbClr val="000000"/>
                </a:solidFill>
                <a:latin typeface="Poppins"/>
                <a:ea typeface="Poppins"/>
                <a:cs typeface="Poppins"/>
                <a:sym typeface="Poppins"/>
              </a:rPr>
              <a:t>If you would like to leave feedback about a specific service, such as your GP Practice, care home or hospital the best place to do this is on our independent Feedback Centre at www.healthwatchlancashire.co.uk </a:t>
            </a:r>
          </a:p>
          <a:p>
            <a:pPr algn="l">
              <a:lnSpc>
                <a:spcPts val="1679"/>
              </a:lnSpc>
              <a:spcBef>
                <a:spcPct val="0"/>
              </a:spcBef>
            </a:pPr>
            <a:endParaRPr lang="en-US" sz="1200" spc="-7" dirty="0">
              <a:solidFill>
                <a:srgbClr val="000000"/>
              </a:solidFill>
              <a:latin typeface="Poppins"/>
              <a:ea typeface="Poppins"/>
              <a:cs typeface="Poppins"/>
              <a:sym typeface="Poppins"/>
            </a:endParaRPr>
          </a:p>
        </p:txBody>
      </p:sp>
      <p:sp>
        <p:nvSpPr>
          <p:cNvPr id="19" name="TextBox 7">
            <a:extLst>
              <a:ext uri="{FF2B5EF4-FFF2-40B4-BE49-F238E27FC236}">
                <a16:creationId xmlns:a16="http://schemas.microsoft.com/office/drawing/2014/main" id="{0A383E31-CA03-DB1A-D987-A356C2176232}"/>
              </a:ext>
            </a:extLst>
          </p:cNvPr>
          <p:cNvSpPr txBox="1"/>
          <p:nvPr/>
        </p:nvSpPr>
        <p:spPr>
          <a:xfrm>
            <a:off x="1452406" y="3071185"/>
            <a:ext cx="1055116" cy="951286"/>
          </a:xfrm>
          <a:prstGeom prst="rect">
            <a:avLst/>
          </a:prstGeom>
        </p:spPr>
        <p:txBody>
          <a:bodyPr lIns="0" tIns="0" rIns="0" bIns="0" rtlCol="0" anchor="t">
            <a:spAutoFit/>
          </a:bodyPr>
          <a:lstStyle/>
          <a:p>
            <a:pPr algn="l">
              <a:lnSpc>
                <a:spcPts val="7840"/>
              </a:lnSpc>
            </a:pPr>
            <a:r>
              <a:rPr lang="en-US" sz="5600" spc="-28" dirty="0">
                <a:solidFill>
                  <a:srgbClr val="004C6B"/>
                </a:solidFill>
                <a:latin typeface="Poppins Bold"/>
                <a:ea typeface="Poppins Bold"/>
                <a:cs typeface="Poppins Bold"/>
                <a:sym typeface="Poppins Bold"/>
              </a:rPr>
              <a:t>3</a:t>
            </a:r>
          </a:p>
        </p:txBody>
      </p:sp>
      <p:pic>
        <p:nvPicPr>
          <p:cNvPr id="21" name="Graphic 20" descr="Eye outline">
            <a:extLst>
              <a:ext uri="{FF2B5EF4-FFF2-40B4-BE49-F238E27FC236}">
                <a16:creationId xmlns:a16="http://schemas.microsoft.com/office/drawing/2014/main" id="{85AC5635-BD16-55B3-9523-410B6DA3C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439" y="3347113"/>
            <a:ext cx="1073280" cy="1073280"/>
          </a:xfrm>
          <a:prstGeom prst="rect">
            <a:avLst/>
          </a:prstGeom>
        </p:spPr>
      </p:pic>
      <p:sp>
        <p:nvSpPr>
          <p:cNvPr id="23" name="Rectangle 22">
            <a:extLst>
              <a:ext uri="{FF2B5EF4-FFF2-40B4-BE49-F238E27FC236}">
                <a16:creationId xmlns:a16="http://schemas.microsoft.com/office/drawing/2014/main" id="{763FB657-0807-BB98-F89A-9D443B0E1790}"/>
              </a:ext>
            </a:extLst>
          </p:cNvPr>
          <p:cNvSpPr/>
          <p:nvPr/>
        </p:nvSpPr>
        <p:spPr>
          <a:xfrm>
            <a:off x="-297908" y="7240664"/>
            <a:ext cx="7313772" cy="306274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9">
            <a:extLst>
              <a:ext uri="{FF2B5EF4-FFF2-40B4-BE49-F238E27FC236}">
                <a16:creationId xmlns:a16="http://schemas.microsoft.com/office/drawing/2014/main" id="{F6F1E3BB-4430-EE47-8402-B5441E866872}"/>
              </a:ext>
            </a:extLst>
          </p:cNvPr>
          <p:cNvGrpSpPr/>
          <p:nvPr/>
        </p:nvGrpSpPr>
        <p:grpSpPr>
          <a:xfrm>
            <a:off x="0" y="6086440"/>
            <a:ext cx="7054566" cy="1008926"/>
            <a:chOff x="0" y="0"/>
            <a:chExt cx="9061349" cy="1174003"/>
          </a:xfrm>
        </p:grpSpPr>
        <p:sp>
          <p:nvSpPr>
            <p:cNvPr id="25" name="Freeform 10">
              <a:extLst>
                <a:ext uri="{FF2B5EF4-FFF2-40B4-BE49-F238E27FC236}">
                  <a16:creationId xmlns:a16="http://schemas.microsoft.com/office/drawing/2014/main" id="{886A9796-F031-8FD3-8250-593F5EC88739}"/>
                </a:ext>
              </a:extLst>
            </p:cNvPr>
            <p:cNvSpPr/>
            <p:nvPr/>
          </p:nvSpPr>
          <p:spPr>
            <a:xfrm>
              <a:off x="0" y="0"/>
              <a:ext cx="9060984" cy="1173441"/>
            </a:xfrm>
            <a:custGeom>
              <a:avLst/>
              <a:gdLst/>
              <a:ahLst/>
              <a:cxnLst/>
              <a:rect l="l" t="t" r="r" b="b"/>
              <a:pathLst>
                <a:path w="9060984" h="1173441">
                  <a:moveTo>
                    <a:pt x="9060984" y="0"/>
                  </a:moveTo>
                  <a:lnTo>
                    <a:pt x="0" y="0"/>
                  </a:lnTo>
                  <a:lnTo>
                    <a:pt x="0" y="1173441"/>
                  </a:lnTo>
                  <a:lnTo>
                    <a:pt x="9060984" y="1173441"/>
                  </a:lnTo>
                  <a:lnTo>
                    <a:pt x="9060984" y="0"/>
                  </a:lnTo>
                  <a:close/>
                </a:path>
              </a:pathLst>
            </a:custGeom>
            <a:solidFill>
              <a:srgbClr val="CCDCE1"/>
            </a:solidFill>
          </p:spPr>
          <p:txBody>
            <a:bodyPr/>
            <a:lstStyle/>
            <a:p>
              <a:endParaRPr lang="en-GB"/>
            </a:p>
          </p:txBody>
        </p:sp>
      </p:grpSp>
      <p:sp>
        <p:nvSpPr>
          <p:cNvPr id="28" name="TextBox 27">
            <a:extLst>
              <a:ext uri="{FF2B5EF4-FFF2-40B4-BE49-F238E27FC236}">
                <a16:creationId xmlns:a16="http://schemas.microsoft.com/office/drawing/2014/main" id="{DB67DDE6-3305-75D3-CA41-C322F3A94FD3}"/>
              </a:ext>
            </a:extLst>
          </p:cNvPr>
          <p:cNvSpPr txBox="1"/>
          <p:nvPr/>
        </p:nvSpPr>
        <p:spPr>
          <a:xfrm>
            <a:off x="0" y="6214277"/>
            <a:ext cx="6880699" cy="523220"/>
          </a:xfrm>
          <a:prstGeom prst="rect">
            <a:avLst/>
          </a:prstGeom>
          <a:noFill/>
        </p:spPr>
        <p:txBody>
          <a:bodyPr wrap="square">
            <a:spAutoFit/>
          </a:bodyPr>
          <a:lstStyle/>
          <a:p>
            <a:r>
              <a:rPr lang="en-GB" sz="1400" dirty="0">
                <a:solidFill>
                  <a:srgbClr val="175F79"/>
                </a:solidFill>
                <a:latin typeface="Poppins" panose="00000500000000000000" pitchFamily="2" charset="0"/>
                <a:cs typeface="Poppins" panose="00000500000000000000" pitchFamily="2" charset="0"/>
              </a:rPr>
              <a:t>The Healthwatch Lancashire team would like to thank everyone who has shared their experiences with us this month. Your feedback is vital to 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D0C3288D02364B8EC2279B71D852EC" ma:contentTypeVersion="18" ma:contentTypeDescription="Create a new document." ma:contentTypeScope="" ma:versionID="b3eb9941072de619fcd82ac32d1590b7">
  <xsd:schema xmlns:xsd="http://www.w3.org/2001/XMLSchema" xmlns:xs="http://www.w3.org/2001/XMLSchema" xmlns:p="http://schemas.microsoft.com/office/2006/metadata/properties" xmlns:ns2="119ebf77-ef8f-41d6-b092-982a728135d7" xmlns:ns3="9a726f96-ff11-4d19-ac75-78ba2d7e57bd" targetNamespace="http://schemas.microsoft.com/office/2006/metadata/properties" ma:root="true" ma:fieldsID="7220f7290d3e3c86992c77cb6b0f2f7f" ns2:_="" ns3:_="">
    <xsd:import namespace="119ebf77-ef8f-41d6-b092-982a728135d7"/>
    <xsd:import namespace="9a726f96-ff11-4d19-ac75-78ba2d7e57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ebf77-ef8f-41d6-b092-982a72813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489c85-47dd-4194-b849-520c4dbced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26f96-ff11-4d19-ac75-78ba2d7e57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8366c9-b8d4-4ed0-8ce8-ccf1de884019}" ma:internalName="TaxCatchAll" ma:showField="CatchAllData" ma:web="9a726f96-ff11-4d19-ac75-78ba2d7e57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8361FC-8D29-4CD3-88BC-30946BA1149B}">
  <ds:schemaRefs>
    <ds:schemaRef ds:uri="http://schemas.microsoft.com/sharepoint/v3/contenttype/forms"/>
  </ds:schemaRefs>
</ds:datastoreItem>
</file>

<file path=customXml/itemProps2.xml><?xml version="1.0" encoding="utf-8"?>
<ds:datastoreItem xmlns:ds="http://schemas.openxmlformats.org/officeDocument/2006/customXml" ds:itemID="{BF19EB37-78C3-41E9-B80B-692E937F8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ebf77-ef8f-41d6-b092-982a728135d7"/>
    <ds:schemaRef ds:uri="9a726f96-ff11-4d19-ac75-78ba2d7e5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1126</TotalTime>
  <Words>1402</Words>
  <Application>Microsoft Office PowerPoint</Application>
  <PresentationFormat>Custom</PresentationFormat>
  <Paragraphs>72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Lato</vt:lpstr>
      <vt:lpstr>Poppins Bold</vt:lpstr>
      <vt:lpstr>Poppins ExtraBold</vt:lpstr>
      <vt:lpstr>Calibri</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Lancashire You Told Us July</dc:title>
  <dc:creator>Lewis Darwen</dc:creator>
  <cp:lastModifiedBy>Cora Dixon</cp:lastModifiedBy>
  <cp:revision>5</cp:revision>
  <dcterms:created xsi:type="dcterms:W3CDTF">2006-08-16T00:00:00Z</dcterms:created>
  <dcterms:modified xsi:type="dcterms:W3CDTF">2024-12-16T11:23:27Z</dcterms:modified>
  <dc:identifier>DAGM-e5M26A</dc:identifier>
</cp:coreProperties>
</file>