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259" r:id="rId5"/>
    <p:sldId id="306" r:id="rId6"/>
    <p:sldId id="353" r:id="rId7"/>
    <p:sldId id="326" r:id="rId8"/>
    <p:sldId id="308" r:id="rId9"/>
    <p:sldId id="329" r:id="rId10"/>
    <p:sldId id="335" r:id="rId11"/>
    <p:sldId id="348" r:id="rId12"/>
    <p:sldId id="339" r:id="rId13"/>
    <p:sldId id="355" r:id="rId14"/>
    <p:sldId id="307" r:id="rId15"/>
    <p:sldId id="336" r:id="rId16"/>
    <p:sldId id="312" r:id="rId17"/>
    <p:sldId id="351" r:id="rId18"/>
    <p:sldId id="313" r:id="rId19"/>
    <p:sldId id="330" r:id="rId20"/>
    <p:sldId id="342" r:id="rId21"/>
    <p:sldId id="331" r:id="rId22"/>
    <p:sldId id="314" r:id="rId23"/>
    <p:sldId id="357" r:id="rId24"/>
    <p:sldId id="337" r:id="rId25"/>
    <p:sldId id="334" r:id="rId26"/>
    <p:sldId id="317" r:id="rId27"/>
    <p:sldId id="338" r:id="rId28"/>
    <p:sldId id="332" r:id="rId29"/>
    <p:sldId id="344" r:id="rId30"/>
    <p:sldId id="318" r:id="rId31"/>
    <p:sldId id="319" r:id="rId32"/>
    <p:sldId id="321" r:id="rId33"/>
    <p:sldId id="320" r:id="rId34"/>
    <p:sldId id="322" r:id="rId35"/>
    <p:sldId id="323" r:id="rId36"/>
    <p:sldId id="345" r:id="rId37"/>
    <p:sldId id="324" r:id="rId38"/>
    <p:sldId id="325" r:id="rId39"/>
    <p:sldId id="346" r:id="rId40"/>
    <p:sldId id="358" r:id="rId41"/>
    <p:sldId id="333" r:id="rId42"/>
    <p:sldId id="340" r:id="rId43"/>
    <p:sldId id="349" r:id="rId44"/>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6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824" autoAdjust="0"/>
    <p:restoredTop sz="88988" autoAdjust="0"/>
  </p:normalViewPr>
  <p:slideViewPr>
    <p:cSldViewPr>
      <p:cViewPr varScale="1">
        <p:scale>
          <a:sx n="59" d="100"/>
          <a:sy n="59" d="100"/>
        </p:scale>
        <p:origin x="79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2"/>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sz="quarter" idx="1"/>
          </p:nvPr>
        </p:nvSpPr>
        <p:spPr>
          <a:xfrm>
            <a:off x="3809079" y="0"/>
            <a:ext cx="2914015" cy="493712"/>
          </a:xfrm>
          <a:prstGeom prst="rect">
            <a:avLst/>
          </a:prstGeom>
        </p:spPr>
        <p:txBody>
          <a:bodyPr vert="horz" lIns="90608" tIns="45304" rIns="90608" bIns="45304" rtlCol="0"/>
          <a:lstStyle>
            <a:lvl1pPr algn="r">
              <a:defRPr sz="1200"/>
            </a:lvl1pPr>
          </a:lstStyle>
          <a:p>
            <a:fld id="{A5608686-1CF3-4C34-B2AE-6971ACFEB6BE}" type="datetimeFigureOut">
              <a:rPr lang="en-GB" smtClean="0"/>
              <a:t>24/06/2021</a:t>
            </a:fld>
            <a:endParaRPr lang="en-GB"/>
          </a:p>
        </p:txBody>
      </p:sp>
      <p:sp>
        <p:nvSpPr>
          <p:cNvPr id="4" name="Footer Placeholder 3"/>
          <p:cNvSpPr>
            <a:spLocks noGrp="1"/>
          </p:cNvSpPr>
          <p:nvPr>
            <p:ph type="ftr" sz="quarter" idx="2"/>
          </p:nvPr>
        </p:nvSpPr>
        <p:spPr>
          <a:xfrm>
            <a:off x="1" y="9378824"/>
            <a:ext cx="2914015" cy="493712"/>
          </a:xfrm>
          <a:prstGeom prst="rect">
            <a:avLst/>
          </a:prstGeom>
        </p:spPr>
        <p:txBody>
          <a:bodyPr vert="horz" lIns="90608" tIns="45304" rIns="90608" bIns="45304" rtlCol="0" anchor="b"/>
          <a:lstStyle>
            <a:lvl1pPr algn="l">
              <a:defRPr sz="1200"/>
            </a:lvl1pPr>
          </a:lstStyle>
          <a:p>
            <a:endParaRPr lang="en-GB"/>
          </a:p>
        </p:txBody>
      </p:sp>
      <p:sp>
        <p:nvSpPr>
          <p:cNvPr id="5" name="Slide Number Placeholder 4"/>
          <p:cNvSpPr>
            <a:spLocks noGrp="1"/>
          </p:cNvSpPr>
          <p:nvPr>
            <p:ph type="sldNum" sz="quarter" idx="3"/>
          </p:nvPr>
        </p:nvSpPr>
        <p:spPr>
          <a:xfrm>
            <a:off x="3809079" y="9378824"/>
            <a:ext cx="2914015" cy="493712"/>
          </a:xfrm>
          <a:prstGeom prst="rect">
            <a:avLst/>
          </a:prstGeom>
        </p:spPr>
        <p:txBody>
          <a:bodyPr vert="horz" lIns="90608" tIns="45304" rIns="90608" bIns="45304" rtlCol="0" anchor="b"/>
          <a:lstStyle>
            <a:lvl1pPr algn="r">
              <a:defRPr sz="1200"/>
            </a:lvl1pPr>
          </a:lstStyle>
          <a:p>
            <a:fld id="{36ECC895-55CA-45DA-8000-4D05A516D88B}" type="slidenum">
              <a:rPr lang="en-GB" smtClean="0"/>
              <a:t>‹#›</a:t>
            </a:fld>
            <a:endParaRPr lang="en-GB"/>
          </a:p>
        </p:txBody>
      </p:sp>
    </p:spTree>
    <p:extLst>
      <p:ext uri="{BB962C8B-B14F-4D97-AF65-F5344CB8AC3E}">
        <p14:creationId xmlns:p14="http://schemas.microsoft.com/office/powerpoint/2010/main" val="785732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2"/>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idx="1"/>
          </p:nvPr>
        </p:nvSpPr>
        <p:spPr>
          <a:xfrm>
            <a:off x="3809079" y="0"/>
            <a:ext cx="2914015" cy="493712"/>
          </a:xfrm>
          <a:prstGeom prst="rect">
            <a:avLst/>
          </a:prstGeom>
        </p:spPr>
        <p:txBody>
          <a:bodyPr vert="horz" lIns="90608" tIns="45304" rIns="90608" bIns="45304" rtlCol="0"/>
          <a:lstStyle>
            <a:lvl1pPr algn="r">
              <a:defRPr sz="1200"/>
            </a:lvl1pPr>
          </a:lstStyle>
          <a:p>
            <a:fld id="{99FD5DDB-608F-46EC-84AD-CE0ACB91C98A}" type="datetimeFigureOut">
              <a:rPr lang="en-GB" smtClean="0"/>
              <a:t>24/06/2021</a:t>
            </a:fld>
            <a:endParaRPr lang="en-GB"/>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0608" tIns="45304" rIns="90608" bIns="45304" rtlCol="0" anchor="ctr"/>
          <a:lstStyle/>
          <a:p>
            <a:endParaRPr lang="en-GB"/>
          </a:p>
        </p:txBody>
      </p:sp>
      <p:sp>
        <p:nvSpPr>
          <p:cNvPr id="5" name="Notes Placeholder 4"/>
          <p:cNvSpPr>
            <a:spLocks noGrp="1"/>
          </p:cNvSpPr>
          <p:nvPr>
            <p:ph type="body" sz="quarter" idx="3"/>
          </p:nvPr>
        </p:nvSpPr>
        <p:spPr>
          <a:xfrm>
            <a:off x="672465" y="4690269"/>
            <a:ext cx="5379720" cy="4443412"/>
          </a:xfrm>
          <a:prstGeom prst="rect">
            <a:avLst/>
          </a:prstGeom>
        </p:spPr>
        <p:txBody>
          <a:bodyPr vert="horz" lIns="90608" tIns="45304" rIns="90608" bIns="45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14015" cy="493712"/>
          </a:xfrm>
          <a:prstGeom prst="rect">
            <a:avLst/>
          </a:prstGeom>
        </p:spPr>
        <p:txBody>
          <a:bodyPr vert="horz" lIns="90608" tIns="45304" rIns="90608" bIns="45304"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2"/>
          </a:xfrm>
          <a:prstGeom prst="rect">
            <a:avLst/>
          </a:prstGeom>
        </p:spPr>
        <p:txBody>
          <a:bodyPr vert="horz" lIns="90608" tIns="45304" rIns="90608" bIns="45304" rtlCol="0" anchor="b"/>
          <a:lstStyle>
            <a:lvl1pPr algn="r">
              <a:defRPr sz="1200"/>
            </a:lvl1pPr>
          </a:lstStyle>
          <a:p>
            <a:fld id="{8A57DE3C-732C-4393-BFFE-DE7A3AA2AA13}" type="slidenum">
              <a:rPr lang="en-GB" smtClean="0"/>
              <a:t>‹#›</a:t>
            </a:fld>
            <a:endParaRPr lang="en-GB"/>
          </a:p>
        </p:txBody>
      </p:sp>
    </p:spTree>
    <p:extLst>
      <p:ext uri="{BB962C8B-B14F-4D97-AF65-F5344CB8AC3E}">
        <p14:creationId xmlns:p14="http://schemas.microsoft.com/office/powerpoint/2010/main" val="27953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GB" sz="1400" dirty="0"/>
          </a:p>
        </p:txBody>
      </p:sp>
      <p:sp>
        <p:nvSpPr>
          <p:cNvPr id="4" name="Slide Number Placeholder 3"/>
          <p:cNvSpPr>
            <a:spLocks noGrp="1"/>
          </p:cNvSpPr>
          <p:nvPr>
            <p:ph type="sldNum" sz="quarter" idx="5"/>
          </p:nvPr>
        </p:nvSpPr>
        <p:spPr/>
        <p:txBody>
          <a:bodyPr/>
          <a:lstStyle/>
          <a:p>
            <a:pPr>
              <a:defRPr/>
            </a:pPr>
            <a:fld id="{4A40C966-1540-4FB3-BD61-C35526F2A0CA}" type="slidenum">
              <a:rPr lang="en-GB">
                <a:solidFill>
                  <a:prstClr val="black"/>
                </a:solidFill>
              </a:rPr>
              <a:pPr>
                <a:defRPr/>
              </a:pPr>
              <a:t>1</a:t>
            </a:fld>
            <a:endParaRPr lang="en-GB" dirty="0">
              <a:solidFill>
                <a:prstClr val="black"/>
              </a:solidFill>
            </a:endParaRPr>
          </a:p>
        </p:txBody>
      </p:sp>
    </p:spTree>
    <p:extLst>
      <p:ext uri="{BB962C8B-B14F-4D97-AF65-F5344CB8AC3E}">
        <p14:creationId xmlns:p14="http://schemas.microsoft.com/office/powerpoint/2010/main" val="2389849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conclusion</a:t>
            </a:r>
          </a:p>
          <a:p>
            <a:r>
              <a:rPr lang="en-GB" dirty="0"/>
              <a:t>Local Healthwatch powers of entry</a:t>
            </a:r>
          </a:p>
          <a:p>
            <a:r>
              <a:rPr lang="en-GB" dirty="0"/>
              <a:t>Providers have a duty to allow entry</a:t>
            </a:r>
          </a:p>
          <a:p>
            <a:r>
              <a:rPr lang="en-GB" dirty="0"/>
              <a:t>Providers have a duty to allow entry </a:t>
            </a:r>
          </a:p>
          <a:p>
            <a:r>
              <a:rPr lang="en-GB" dirty="0"/>
              <a:t>If local Healthwatch operate under the principles of the legislation </a:t>
            </a:r>
          </a:p>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11</a:t>
            </a:fld>
            <a:endParaRPr lang="en-GB"/>
          </a:p>
        </p:txBody>
      </p:sp>
    </p:spTree>
    <p:extLst>
      <p:ext uri="{BB962C8B-B14F-4D97-AF65-F5344CB8AC3E}">
        <p14:creationId xmlns:p14="http://schemas.microsoft.com/office/powerpoint/2010/main" val="3655352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12</a:t>
            </a:fld>
            <a:endParaRPr lang="en-GB"/>
          </a:p>
        </p:txBody>
      </p:sp>
    </p:spTree>
    <p:extLst>
      <p:ext uri="{BB962C8B-B14F-4D97-AF65-F5344CB8AC3E}">
        <p14:creationId xmlns:p14="http://schemas.microsoft.com/office/powerpoint/2010/main" val="3530187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13</a:t>
            </a:fld>
            <a:endParaRPr lang="en-GB"/>
          </a:p>
        </p:txBody>
      </p:sp>
    </p:spTree>
    <p:extLst>
      <p:ext uri="{BB962C8B-B14F-4D97-AF65-F5344CB8AC3E}">
        <p14:creationId xmlns:p14="http://schemas.microsoft.com/office/powerpoint/2010/main" val="4155229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15</a:t>
            </a:fld>
            <a:endParaRPr lang="en-GB"/>
          </a:p>
        </p:txBody>
      </p:sp>
    </p:spTree>
    <p:extLst>
      <p:ext uri="{BB962C8B-B14F-4D97-AF65-F5344CB8AC3E}">
        <p14:creationId xmlns:p14="http://schemas.microsoft.com/office/powerpoint/2010/main" val="45788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16</a:t>
            </a:fld>
            <a:endParaRPr lang="en-GB"/>
          </a:p>
        </p:txBody>
      </p:sp>
    </p:spTree>
    <p:extLst>
      <p:ext uri="{BB962C8B-B14F-4D97-AF65-F5344CB8AC3E}">
        <p14:creationId xmlns:p14="http://schemas.microsoft.com/office/powerpoint/2010/main" val="3523817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17</a:t>
            </a:fld>
            <a:endParaRPr lang="en-GB"/>
          </a:p>
        </p:txBody>
      </p:sp>
    </p:spTree>
    <p:extLst>
      <p:ext uri="{BB962C8B-B14F-4D97-AF65-F5344CB8AC3E}">
        <p14:creationId xmlns:p14="http://schemas.microsoft.com/office/powerpoint/2010/main" val="1909739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18</a:t>
            </a:fld>
            <a:endParaRPr lang="en-GB"/>
          </a:p>
        </p:txBody>
      </p:sp>
    </p:spTree>
    <p:extLst>
      <p:ext uri="{BB962C8B-B14F-4D97-AF65-F5344CB8AC3E}">
        <p14:creationId xmlns:p14="http://schemas.microsoft.com/office/powerpoint/2010/main" val="3427199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19</a:t>
            </a:fld>
            <a:endParaRPr lang="en-GB"/>
          </a:p>
        </p:txBody>
      </p:sp>
    </p:spTree>
    <p:extLst>
      <p:ext uri="{BB962C8B-B14F-4D97-AF65-F5344CB8AC3E}">
        <p14:creationId xmlns:p14="http://schemas.microsoft.com/office/powerpoint/2010/main" val="2325818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20</a:t>
            </a:fld>
            <a:endParaRPr lang="en-GB"/>
          </a:p>
        </p:txBody>
      </p:sp>
    </p:spTree>
    <p:extLst>
      <p:ext uri="{BB962C8B-B14F-4D97-AF65-F5344CB8AC3E}">
        <p14:creationId xmlns:p14="http://schemas.microsoft.com/office/powerpoint/2010/main" val="3854921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21</a:t>
            </a:fld>
            <a:endParaRPr lang="en-GB"/>
          </a:p>
        </p:txBody>
      </p:sp>
    </p:spTree>
    <p:extLst>
      <p:ext uri="{BB962C8B-B14F-4D97-AF65-F5344CB8AC3E}">
        <p14:creationId xmlns:p14="http://schemas.microsoft.com/office/powerpoint/2010/main" val="2803398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GB" dirty="0"/>
              <a:t>The aim of this session is to explain the legislative requirements local Healthwatch must be aware of when carrying out Enter and View. It is also an opportunity to share effective practice and some of the challenges local Healthwatch have faced with Enter and View, as well as some of the learning from Healthwatch England  </a:t>
            </a:r>
          </a:p>
          <a:p>
            <a:pPr>
              <a:buFont typeface="Arial" panose="020B0604020202020204" pitchFamily="34" charset="0"/>
              <a:buChar char="•"/>
            </a:pPr>
            <a:endParaRPr lang="en-GB" dirty="0"/>
          </a:p>
          <a:p>
            <a:pPr>
              <a:buFont typeface="Arial" panose="020B0604020202020204" pitchFamily="34" charset="0"/>
              <a:buNone/>
            </a:pPr>
            <a:r>
              <a:rPr lang="en-GB" dirty="0"/>
              <a:t>When you are delivering this session locally, having information about the strategic priorities for your local Healthwatch, as well as how decisions about these priorities are made, should support you in delivering the session.</a:t>
            </a:r>
          </a:p>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a:t>
            </a:fld>
            <a:endParaRPr lang="en-GB"/>
          </a:p>
        </p:txBody>
      </p:sp>
    </p:spTree>
    <p:extLst>
      <p:ext uri="{BB962C8B-B14F-4D97-AF65-F5344CB8AC3E}">
        <p14:creationId xmlns:p14="http://schemas.microsoft.com/office/powerpoint/2010/main" val="959127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22</a:t>
            </a:fld>
            <a:endParaRPr lang="en-GB"/>
          </a:p>
        </p:txBody>
      </p:sp>
    </p:spTree>
    <p:extLst>
      <p:ext uri="{BB962C8B-B14F-4D97-AF65-F5344CB8AC3E}">
        <p14:creationId xmlns:p14="http://schemas.microsoft.com/office/powerpoint/2010/main" val="576679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23</a:t>
            </a:fld>
            <a:endParaRPr lang="en-GB"/>
          </a:p>
        </p:txBody>
      </p:sp>
    </p:spTree>
    <p:extLst>
      <p:ext uri="{BB962C8B-B14F-4D97-AF65-F5344CB8AC3E}">
        <p14:creationId xmlns:p14="http://schemas.microsoft.com/office/powerpoint/2010/main" val="3337294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24</a:t>
            </a:fld>
            <a:endParaRPr lang="en-GB"/>
          </a:p>
        </p:txBody>
      </p:sp>
    </p:spTree>
    <p:extLst>
      <p:ext uri="{BB962C8B-B14F-4D97-AF65-F5344CB8AC3E}">
        <p14:creationId xmlns:p14="http://schemas.microsoft.com/office/powerpoint/2010/main" val="3536404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25</a:t>
            </a:fld>
            <a:endParaRPr lang="en-GB"/>
          </a:p>
        </p:txBody>
      </p:sp>
    </p:spTree>
    <p:extLst>
      <p:ext uri="{BB962C8B-B14F-4D97-AF65-F5344CB8AC3E}">
        <p14:creationId xmlns:p14="http://schemas.microsoft.com/office/powerpoint/2010/main" val="1788135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26</a:t>
            </a:fld>
            <a:endParaRPr lang="en-GB"/>
          </a:p>
        </p:txBody>
      </p:sp>
    </p:spTree>
    <p:extLst>
      <p:ext uri="{BB962C8B-B14F-4D97-AF65-F5344CB8AC3E}">
        <p14:creationId xmlns:p14="http://schemas.microsoft.com/office/powerpoint/2010/main" val="2800323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27</a:t>
            </a:fld>
            <a:endParaRPr lang="en-GB"/>
          </a:p>
        </p:txBody>
      </p:sp>
    </p:spTree>
    <p:extLst>
      <p:ext uri="{BB962C8B-B14F-4D97-AF65-F5344CB8AC3E}">
        <p14:creationId xmlns:p14="http://schemas.microsoft.com/office/powerpoint/2010/main" val="31268054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28</a:t>
            </a:fld>
            <a:endParaRPr lang="en-GB"/>
          </a:p>
        </p:txBody>
      </p:sp>
    </p:spTree>
    <p:extLst>
      <p:ext uri="{BB962C8B-B14F-4D97-AF65-F5344CB8AC3E}">
        <p14:creationId xmlns:p14="http://schemas.microsoft.com/office/powerpoint/2010/main" val="40879993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provider is not responding to your approach, the next step is to approach the commissioner of the service</a:t>
            </a:r>
          </a:p>
        </p:txBody>
      </p:sp>
      <p:sp>
        <p:nvSpPr>
          <p:cNvPr id="4" name="Slide Number Placeholder 3"/>
          <p:cNvSpPr>
            <a:spLocks noGrp="1"/>
          </p:cNvSpPr>
          <p:nvPr>
            <p:ph type="sldNum" sz="quarter" idx="10"/>
          </p:nvPr>
        </p:nvSpPr>
        <p:spPr/>
        <p:txBody>
          <a:bodyPr/>
          <a:lstStyle/>
          <a:p>
            <a:fld id="{8A57DE3C-732C-4393-BFFE-DE7A3AA2AA13}" type="slidenum">
              <a:rPr lang="en-GB" smtClean="0"/>
              <a:t>29</a:t>
            </a:fld>
            <a:endParaRPr lang="en-GB"/>
          </a:p>
        </p:txBody>
      </p:sp>
    </p:spTree>
    <p:extLst>
      <p:ext uri="{BB962C8B-B14F-4D97-AF65-F5344CB8AC3E}">
        <p14:creationId xmlns:p14="http://schemas.microsoft.com/office/powerpoint/2010/main" val="2303046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30</a:t>
            </a:fld>
            <a:endParaRPr lang="en-GB"/>
          </a:p>
        </p:txBody>
      </p:sp>
    </p:spTree>
    <p:extLst>
      <p:ext uri="{BB962C8B-B14F-4D97-AF65-F5344CB8AC3E}">
        <p14:creationId xmlns:p14="http://schemas.microsoft.com/office/powerpoint/2010/main" val="2969419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31</a:t>
            </a:fld>
            <a:endParaRPr lang="en-GB"/>
          </a:p>
        </p:txBody>
      </p:sp>
    </p:spTree>
    <p:extLst>
      <p:ext uri="{BB962C8B-B14F-4D97-AF65-F5344CB8AC3E}">
        <p14:creationId xmlns:p14="http://schemas.microsoft.com/office/powerpoint/2010/main" val="272415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4</a:t>
            </a:fld>
            <a:endParaRPr lang="en-GB"/>
          </a:p>
        </p:txBody>
      </p:sp>
    </p:spTree>
    <p:extLst>
      <p:ext uri="{BB962C8B-B14F-4D97-AF65-F5344CB8AC3E}">
        <p14:creationId xmlns:p14="http://schemas.microsoft.com/office/powerpoint/2010/main" val="148933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32</a:t>
            </a:fld>
            <a:endParaRPr lang="en-GB"/>
          </a:p>
        </p:txBody>
      </p:sp>
    </p:spTree>
    <p:extLst>
      <p:ext uri="{BB962C8B-B14F-4D97-AF65-F5344CB8AC3E}">
        <p14:creationId xmlns:p14="http://schemas.microsoft.com/office/powerpoint/2010/main" val="1107972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33</a:t>
            </a:fld>
            <a:endParaRPr lang="en-GB"/>
          </a:p>
        </p:txBody>
      </p:sp>
    </p:spTree>
    <p:extLst>
      <p:ext uri="{BB962C8B-B14F-4D97-AF65-F5344CB8AC3E}">
        <p14:creationId xmlns:p14="http://schemas.microsoft.com/office/powerpoint/2010/main" val="19795386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34</a:t>
            </a:fld>
            <a:endParaRPr lang="en-GB"/>
          </a:p>
        </p:txBody>
      </p:sp>
    </p:spTree>
    <p:extLst>
      <p:ext uri="{BB962C8B-B14F-4D97-AF65-F5344CB8AC3E}">
        <p14:creationId xmlns:p14="http://schemas.microsoft.com/office/powerpoint/2010/main" val="1493359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35</a:t>
            </a:fld>
            <a:endParaRPr lang="en-GB"/>
          </a:p>
        </p:txBody>
      </p:sp>
    </p:spTree>
    <p:extLst>
      <p:ext uri="{BB962C8B-B14F-4D97-AF65-F5344CB8AC3E}">
        <p14:creationId xmlns:p14="http://schemas.microsoft.com/office/powerpoint/2010/main" val="42683902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36</a:t>
            </a:fld>
            <a:endParaRPr lang="en-GB"/>
          </a:p>
        </p:txBody>
      </p:sp>
    </p:spTree>
    <p:extLst>
      <p:ext uri="{BB962C8B-B14F-4D97-AF65-F5344CB8AC3E}">
        <p14:creationId xmlns:p14="http://schemas.microsoft.com/office/powerpoint/2010/main" val="38297050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37</a:t>
            </a:fld>
            <a:endParaRPr lang="en-GB"/>
          </a:p>
        </p:txBody>
      </p:sp>
    </p:spTree>
    <p:extLst>
      <p:ext uri="{BB962C8B-B14F-4D97-AF65-F5344CB8AC3E}">
        <p14:creationId xmlns:p14="http://schemas.microsoft.com/office/powerpoint/2010/main" val="2646474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38</a:t>
            </a:fld>
            <a:endParaRPr lang="en-GB"/>
          </a:p>
        </p:txBody>
      </p:sp>
    </p:spTree>
    <p:extLst>
      <p:ext uri="{BB962C8B-B14F-4D97-AF65-F5344CB8AC3E}">
        <p14:creationId xmlns:p14="http://schemas.microsoft.com/office/powerpoint/2010/main" val="11638363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39</a:t>
            </a:fld>
            <a:endParaRPr lang="en-GB"/>
          </a:p>
        </p:txBody>
      </p:sp>
    </p:spTree>
    <p:extLst>
      <p:ext uri="{BB962C8B-B14F-4D97-AF65-F5344CB8AC3E}">
        <p14:creationId xmlns:p14="http://schemas.microsoft.com/office/powerpoint/2010/main" val="34447413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40</a:t>
            </a:fld>
            <a:endParaRPr lang="en-GB"/>
          </a:p>
        </p:txBody>
      </p:sp>
    </p:spTree>
    <p:extLst>
      <p:ext uri="{BB962C8B-B14F-4D97-AF65-F5344CB8AC3E}">
        <p14:creationId xmlns:p14="http://schemas.microsoft.com/office/powerpoint/2010/main" val="3916106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5</a:t>
            </a:fld>
            <a:endParaRPr lang="en-GB"/>
          </a:p>
        </p:txBody>
      </p:sp>
    </p:spTree>
    <p:extLst>
      <p:ext uri="{BB962C8B-B14F-4D97-AF65-F5344CB8AC3E}">
        <p14:creationId xmlns:p14="http://schemas.microsoft.com/office/powerpoint/2010/main" val="3451387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6</a:t>
            </a:fld>
            <a:endParaRPr lang="en-GB"/>
          </a:p>
        </p:txBody>
      </p:sp>
    </p:spTree>
    <p:extLst>
      <p:ext uri="{BB962C8B-B14F-4D97-AF65-F5344CB8AC3E}">
        <p14:creationId xmlns:p14="http://schemas.microsoft.com/office/powerpoint/2010/main" val="1700290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7</a:t>
            </a:fld>
            <a:endParaRPr lang="en-GB"/>
          </a:p>
        </p:txBody>
      </p:sp>
    </p:spTree>
    <p:extLst>
      <p:ext uri="{BB962C8B-B14F-4D97-AF65-F5344CB8AC3E}">
        <p14:creationId xmlns:p14="http://schemas.microsoft.com/office/powerpoint/2010/main" val="1556975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57DE3C-732C-4393-BFFE-DE7A3AA2AA13}" type="slidenum">
              <a:rPr lang="en-GB" smtClean="0"/>
              <a:t>8</a:t>
            </a:fld>
            <a:endParaRPr lang="en-GB"/>
          </a:p>
        </p:txBody>
      </p:sp>
    </p:spTree>
    <p:extLst>
      <p:ext uri="{BB962C8B-B14F-4D97-AF65-F5344CB8AC3E}">
        <p14:creationId xmlns:p14="http://schemas.microsoft.com/office/powerpoint/2010/main" val="3484852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57DE3C-732C-4393-BFFE-DE7A3AA2AA13}" type="slidenum">
              <a:rPr lang="en-GB" smtClean="0"/>
              <a:t>9</a:t>
            </a:fld>
            <a:endParaRPr lang="en-GB"/>
          </a:p>
        </p:txBody>
      </p:sp>
    </p:spTree>
    <p:extLst>
      <p:ext uri="{BB962C8B-B14F-4D97-AF65-F5344CB8AC3E}">
        <p14:creationId xmlns:p14="http://schemas.microsoft.com/office/powerpoint/2010/main" val="2208445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Move to after 10 </a:t>
            </a:r>
          </a:p>
        </p:txBody>
      </p:sp>
      <p:sp>
        <p:nvSpPr>
          <p:cNvPr id="4" name="Slide Number Placeholder 3"/>
          <p:cNvSpPr>
            <a:spLocks noGrp="1"/>
          </p:cNvSpPr>
          <p:nvPr>
            <p:ph type="sldNum" sz="quarter" idx="10"/>
          </p:nvPr>
        </p:nvSpPr>
        <p:spPr/>
        <p:txBody>
          <a:bodyPr/>
          <a:lstStyle/>
          <a:p>
            <a:fld id="{8A57DE3C-732C-4393-BFFE-DE7A3AA2AA13}" type="slidenum">
              <a:rPr lang="en-GB" smtClean="0"/>
              <a:t>10</a:t>
            </a:fld>
            <a:endParaRPr lang="en-GB"/>
          </a:p>
        </p:txBody>
      </p:sp>
    </p:spTree>
    <p:extLst>
      <p:ext uri="{BB962C8B-B14F-4D97-AF65-F5344CB8AC3E}">
        <p14:creationId xmlns:p14="http://schemas.microsoft.com/office/powerpoint/2010/main" val="3724459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6" name="Title Placeholder 1"/>
          <p:cNvSpPr>
            <a:spLocks noGrp="1"/>
          </p:cNvSpPr>
          <p:nvPr>
            <p:ph type="ctrTitle"/>
          </p:nvPr>
        </p:nvSpPr>
        <p:spPr>
          <a:xfrm>
            <a:off x="614367" y="5321300"/>
            <a:ext cx="7691437" cy="579438"/>
          </a:xfrm>
        </p:spPr>
        <p:txBody>
          <a:bodyPr/>
          <a:lstStyle>
            <a:lvl1pPr>
              <a:defRPr sz="3000" smtClean="0"/>
            </a:lvl1pPr>
          </a:lstStyle>
          <a:p>
            <a:pPr lvl="0"/>
            <a:r>
              <a:rPr lang="en-GB" noProof="0"/>
              <a:t>Click to edit Master title style</a:t>
            </a:r>
          </a:p>
        </p:txBody>
      </p:sp>
      <p:sp>
        <p:nvSpPr>
          <p:cNvPr id="23557" name="Text Placeholder 2"/>
          <p:cNvSpPr>
            <a:spLocks noGrp="1"/>
          </p:cNvSpPr>
          <p:nvPr>
            <p:ph type="subTitle" idx="1"/>
          </p:nvPr>
        </p:nvSpPr>
        <p:spPr>
          <a:xfrm>
            <a:off x="614367" y="5826125"/>
            <a:ext cx="7691437" cy="395288"/>
          </a:xfrm>
        </p:spPr>
        <p:txBody>
          <a:bodyPr/>
          <a:lstStyle>
            <a:lvl1pPr>
              <a:defRPr sz="2500" b="1" smtClean="0">
                <a:solidFill>
                  <a:schemeClr val="bg1"/>
                </a:solidFill>
              </a:defRPr>
            </a:lvl1pPr>
          </a:lstStyle>
          <a:p>
            <a:pPr lvl="0"/>
            <a:r>
              <a:rPr lang="en-GB" noProof="0"/>
              <a:t>Click to edit Master subtitle style</a:t>
            </a:r>
          </a:p>
        </p:txBody>
      </p:sp>
      <p:sp>
        <p:nvSpPr>
          <p:cNvPr id="4" name="Date Placeholder 3"/>
          <p:cNvSpPr>
            <a:spLocks noGrp="1"/>
          </p:cNvSpPr>
          <p:nvPr>
            <p:ph type="dt" sz="half" idx="10"/>
          </p:nvPr>
        </p:nvSpPr>
        <p:spPr>
          <a:xfrm>
            <a:off x="457200" y="6245225"/>
            <a:ext cx="2133600" cy="476250"/>
          </a:xfrm>
        </p:spPr>
        <p:txBody>
          <a:bodyPr/>
          <a:lstStyle>
            <a:lvl1pPr algn="l">
              <a:defRPr sz="1200">
                <a:solidFill>
                  <a:schemeClr val="tx1">
                    <a:tint val="75000"/>
                  </a:schemeClr>
                </a:solidFill>
                <a:latin typeface="Trebuchet MS" pitchFamily="34" charset="0"/>
              </a:defRPr>
            </a:lvl1pPr>
          </a:lstStyle>
          <a:p>
            <a:pPr>
              <a:defRPr/>
            </a:pPr>
            <a:fld id="{51A2463E-59FF-4905-BB22-7495341FD055}"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11"/>
          </p:nvPr>
        </p:nvSpPr>
        <p:spPr>
          <a:xfrm>
            <a:off x="3124200" y="6245225"/>
            <a:ext cx="2895600" cy="476250"/>
          </a:xfrm>
        </p:spPr>
        <p:txBody>
          <a:bodyPr/>
          <a:lstStyle>
            <a:lvl1pPr algn="ctr">
              <a:defRPr sz="1200">
                <a:solidFill>
                  <a:schemeClr val="tx1">
                    <a:tint val="75000"/>
                  </a:schemeClr>
                </a:solidFill>
                <a:latin typeface="Trebuchet MS" pitchFamily="34" charset="0"/>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lgn="r">
              <a:defRPr sz="1200">
                <a:solidFill>
                  <a:schemeClr val="tx1">
                    <a:tint val="75000"/>
                  </a:schemeClr>
                </a:solidFill>
                <a:latin typeface="Trebuchet MS" pitchFamily="34" charset="0"/>
              </a:defRPr>
            </a:lvl1pPr>
          </a:lstStyle>
          <a:p>
            <a:pPr>
              <a:defRPr/>
            </a:pPr>
            <a:fld id="{63FEFCA3-2BF8-4BC1-A615-D0FAAD1F4511}"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113045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A8694D4-3A87-4447-B379-DFF1BA6AA66B}"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FC94AF67-9954-4819-A8F0-E20E77E7EF85}"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168759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30D4357-9335-40F2-8CEA-122E488F640A}"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8E09CCCD-82D9-4889-97EE-0EC9C131AFF8}"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2015043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4738" y="812808"/>
            <a:ext cx="7218362" cy="485775"/>
          </a:xfrm>
        </p:spPr>
        <p:txBody>
          <a:bodyPr/>
          <a:lstStyle/>
          <a:p>
            <a:r>
              <a:rPr lang="en-US"/>
              <a:t>Click to edit Master title style</a:t>
            </a:r>
            <a:endParaRPr lang="en-GB"/>
          </a:p>
        </p:txBody>
      </p:sp>
      <p:sp>
        <p:nvSpPr>
          <p:cNvPr id="3" name="Content Placeholder 2"/>
          <p:cNvSpPr>
            <a:spLocks noGrp="1"/>
          </p:cNvSpPr>
          <p:nvPr>
            <p:ph sz="half" idx="1"/>
          </p:nvPr>
        </p:nvSpPr>
        <p:spPr>
          <a:xfrm>
            <a:off x="1076328" y="1751018"/>
            <a:ext cx="3532188" cy="442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60913" y="1751018"/>
            <a:ext cx="3533775" cy="442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53B4100-BB8E-4FD8-8DF3-C9ED9F9AB8F8}"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0B51ECDD-26F6-42BC-B6B3-08F3E9926F99}"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140042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lthwatch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4561" y="812333"/>
            <a:ext cx="7218000" cy="504000"/>
          </a:xfrm>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9588B4B-5CA3-40FD-8A41-CB4ADF49CEFB}"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3AE24289-E453-411E-953A-E0B9048C7FAF}"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204803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Healthwatch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22775" y="898065"/>
            <a:ext cx="3883025" cy="724367"/>
          </a:xfrm>
        </p:spPr>
        <p:txBody>
          <a:bodyPr/>
          <a:lstStyle>
            <a:lvl1pPr>
              <a:lnSpc>
                <a:spcPts val="2800"/>
              </a:lnSpc>
              <a:defRPr/>
            </a:lvl1pPr>
          </a:lstStyle>
          <a:p>
            <a:r>
              <a:rPr lang="en-US"/>
              <a:t>Click to edit Master title style</a:t>
            </a:r>
            <a:endParaRPr lang="en-GB" dirty="0"/>
          </a:p>
        </p:txBody>
      </p:sp>
      <p:sp>
        <p:nvSpPr>
          <p:cNvPr id="3" name="Content Placeholder 2"/>
          <p:cNvSpPr>
            <a:spLocks noGrp="1"/>
          </p:cNvSpPr>
          <p:nvPr>
            <p:ph sz="half" idx="1"/>
          </p:nvPr>
        </p:nvSpPr>
        <p:spPr>
          <a:xfrm>
            <a:off x="1040608" y="897148"/>
            <a:ext cx="3219449" cy="428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425950" y="1765299"/>
            <a:ext cx="3879850" cy="3419176"/>
          </a:xfrm>
        </p:spPr>
        <p:txBody>
          <a:bodyPr/>
          <a:lstStyle>
            <a:lvl1pPr>
              <a:lnSpc>
                <a:spcPts val="1800"/>
              </a:lnSpc>
              <a:defRPr sz="1600"/>
            </a:lvl1pPr>
            <a:lvl2pPr marL="162000" indent="-162000">
              <a:defRPr sz="1600"/>
            </a:lvl2pPr>
            <a:lvl3pPr marL="324000" indent="-162000">
              <a:defRPr sz="1600"/>
            </a:lvl3pPr>
            <a:lvl4pPr marL="486000" indent="-162000">
              <a:defRPr sz="1600"/>
            </a:lvl4pPr>
            <a:lvl5pPr marL="648000" indent="-162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2BE127D3-AB1C-498C-A613-BC50A15434DF}"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F41BBAF7-D654-4391-90ED-D6C177A40F20}"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154511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CED9561-F25F-4B49-B21F-737C58C64998}"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8A4B9F10-9FF8-492F-962E-5DAD40B993BE}"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66903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7801D6D-976B-4983-92D5-3739AB522E0D}"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9" name="Slide Number Placeholder 5"/>
          <p:cNvSpPr>
            <a:spLocks noGrp="1"/>
          </p:cNvSpPr>
          <p:nvPr>
            <p:ph type="sldNum" sz="quarter" idx="12"/>
          </p:nvPr>
        </p:nvSpPr>
        <p:spPr/>
        <p:txBody>
          <a:bodyPr/>
          <a:lstStyle>
            <a:lvl1pPr>
              <a:defRPr/>
            </a:lvl1pPr>
          </a:lstStyle>
          <a:p>
            <a:pPr>
              <a:defRPr/>
            </a:pPr>
            <a:fld id="{BB8FB61C-88CF-45E7-8325-AE8F824D2B86}"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207054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E129C25-D986-4685-8295-8F0EDC6C162D}"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8DEFB7C4-FB28-4B9B-87C3-858FA4E43B1A}"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379567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0A2997-6262-4087-BCE0-A648D73C2D09}"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EFBDFD08-5FD0-47C2-807A-4AE28DA68CD1}"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263827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B56AB28-8BDA-45CF-BB28-E07E510BB3B3}"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B51A440E-CF7E-4A2E-8F9E-6B77D2832F8B}"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1350189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66DD42-BE4E-479E-99EB-AE96B92C8A83}"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953B9548-516B-424E-850A-AD4A2D9EE530}"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395832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6" name="Picture 8" descr="Open Quot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477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Close Quot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105775" y="5648325"/>
            <a:ext cx="10382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1074738" y="812800"/>
            <a:ext cx="7218362"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9" name="Text Placeholder 2"/>
          <p:cNvSpPr>
            <a:spLocks noGrp="1"/>
          </p:cNvSpPr>
          <p:nvPr>
            <p:ph type="body" idx="1"/>
          </p:nvPr>
        </p:nvSpPr>
        <p:spPr bwMode="auto">
          <a:xfrm>
            <a:off x="1076325" y="1751013"/>
            <a:ext cx="7218363" cy="442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a:spLocks noGrp="1"/>
          </p:cNvSpPr>
          <p:nvPr>
            <p:ph type="dt" sz="half" idx="2"/>
          </p:nvPr>
        </p:nvSpPr>
        <p:spPr>
          <a:xfrm>
            <a:off x="1079500" y="6345238"/>
            <a:ext cx="1511300" cy="225425"/>
          </a:xfrm>
          <a:prstGeom prst="rect">
            <a:avLst/>
          </a:prstGeom>
        </p:spPr>
        <p:txBody>
          <a:bodyPr vert="horz" lIns="0" tIns="0" rIns="0" bIns="0" rtlCol="0" anchor="t" anchorCtr="0">
            <a:noAutofit/>
          </a:bodyPr>
          <a:lstStyle>
            <a:lvl1pPr algn="l" fontAlgn="auto">
              <a:spcBef>
                <a:spcPts val="0"/>
              </a:spcBef>
              <a:spcAft>
                <a:spcPts val="0"/>
              </a:spcAft>
              <a:defRPr sz="1200">
                <a:solidFill>
                  <a:schemeClr val="tx1">
                    <a:tint val="75000"/>
                  </a:schemeClr>
                </a:solidFill>
                <a:latin typeface="Trebuchet MS" pitchFamily="34" charset="0"/>
                <a:cs typeface="+mn-cs"/>
              </a:defRPr>
            </a:lvl1pPr>
          </a:lstStyle>
          <a:p>
            <a:pPr>
              <a:defRPr/>
            </a:pPr>
            <a:fld id="{0DC6827D-C7AA-45AC-8733-DC32A140F7F1}" type="datetimeFigureOut">
              <a:rPr lang="en-GB">
                <a:solidFill>
                  <a:srgbClr val="000000">
                    <a:tint val="75000"/>
                  </a:srgbClr>
                </a:solidFill>
              </a:rPr>
              <a:pPr>
                <a:defRPr/>
              </a:pPr>
              <a:t>24/06/2021</a:t>
            </a:fld>
            <a:endParaRPr lang="en-GB" dirty="0">
              <a:solidFill>
                <a:srgbClr val="000000">
                  <a:tint val="75000"/>
                </a:srgbClr>
              </a:solidFill>
            </a:endParaRPr>
          </a:p>
        </p:txBody>
      </p:sp>
      <p:sp>
        <p:nvSpPr>
          <p:cNvPr id="5" name="Footer Placeholder 4"/>
          <p:cNvSpPr>
            <a:spLocks noGrp="1"/>
          </p:cNvSpPr>
          <p:nvPr>
            <p:ph type="ftr" sz="quarter" idx="3"/>
          </p:nvPr>
        </p:nvSpPr>
        <p:spPr>
          <a:xfrm>
            <a:off x="3124200" y="6345238"/>
            <a:ext cx="2895600" cy="225425"/>
          </a:xfrm>
          <a:prstGeom prst="rect">
            <a:avLst/>
          </a:prstGeom>
        </p:spPr>
        <p:txBody>
          <a:bodyPr vert="horz" lIns="0" tIns="0" rIns="0" bIns="0" rtlCol="0" anchor="t" anchorCtr="0">
            <a:noAutofit/>
          </a:bodyPr>
          <a:lstStyle>
            <a:lvl1pPr algn="ctr" fontAlgn="auto">
              <a:spcBef>
                <a:spcPts val="0"/>
              </a:spcBef>
              <a:spcAft>
                <a:spcPts val="0"/>
              </a:spcAft>
              <a:defRPr sz="1200">
                <a:solidFill>
                  <a:schemeClr val="tx1">
                    <a:tint val="75000"/>
                  </a:schemeClr>
                </a:solidFill>
                <a:latin typeface="Trebuchet MS" pitchFamily="34" charset="0"/>
                <a:cs typeface="+mn-cs"/>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4"/>
          </p:nvPr>
        </p:nvSpPr>
        <p:spPr>
          <a:xfrm>
            <a:off x="6553200" y="6345238"/>
            <a:ext cx="1752600" cy="225425"/>
          </a:xfrm>
          <a:prstGeom prst="rect">
            <a:avLst/>
          </a:prstGeom>
        </p:spPr>
        <p:txBody>
          <a:bodyPr vert="horz" lIns="0" tIns="0" rIns="0" bIns="0" rtlCol="0" anchor="t" anchorCtr="0">
            <a:noAutofit/>
          </a:bodyPr>
          <a:lstStyle>
            <a:lvl1pPr algn="r" fontAlgn="auto">
              <a:spcBef>
                <a:spcPts val="0"/>
              </a:spcBef>
              <a:spcAft>
                <a:spcPts val="0"/>
              </a:spcAft>
              <a:defRPr sz="1200">
                <a:solidFill>
                  <a:schemeClr val="tx1">
                    <a:tint val="75000"/>
                  </a:schemeClr>
                </a:solidFill>
                <a:latin typeface="Trebuchet MS" pitchFamily="34" charset="0"/>
                <a:cs typeface="+mn-cs"/>
              </a:defRPr>
            </a:lvl1pPr>
          </a:lstStyle>
          <a:p>
            <a:pPr>
              <a:defRPr/>
            </a:pPr>
            <a:fld id="{03CA347A-3083-4180-8EA4-A52E87333166}" type="slidenum">
              <a:rPr lang="en-GB">
                <a:solidFill>
                  <a:srgbClr val="000000">
                    <a:tint val="75000"/>
                  </a:srgbClr>
                </a:solidFill>
              </a:rPr>
              <a:pPr>
                <a:defRPr/>
              </a:pPr>
              <a:t>‹#›</a:t>
            </a:fld>
            <a:endParaRPr lang="en-GB" dirty="0">
              <a:solidFill>
                <a:srgbClr val="000000">
                  <a:tint val="75000"/>
                </a:srgbClr>
              </a:solidFill>
            </a:endParaRPr>
          </a:p>
        </p:txBody>
      </p:sp>
    </p:spTree>
    <p:extLst>
      <p:ext uri="{BB962C8B-B14F-4D97-AF65-F5344CB8AC3E}">
        <p14:creationId xmlns:p14="http://schemas.microsoft.com/office/powerpoint/2010/main" val="3659161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900" b="1" kern="1200">
          <a:solidFill>
            <a:schemeClr val="bg2"/>
          </a:solidFill>
          <a:latin typeface="Trebuchet MS" pitchFamily="34" charset="0"/>
          <a:ea typeface="+mj-ea"/>
          <a:cs typeface="+mj-cs"/>
        </a:defRPr>
      </a:lvl1pPr>
      <a:lvl2pPr algn="l" rtl="0" eaLnBrk="0" fontAlgn="base" hangingPunct="0">
        <a:spcBef>
          <a:spcPct val="0"/>
        </a:spcBef>
        <a:spcAft>
          <a:spcPct val="0"/>
        </a:spcAft>
        <a:defRPr sz="2900" b="1">
          <a:solidFill>
            <a:schemeClr val="bg2"/>
          </a:solidFill>
          <a:latin typeface="Trebuchet MS" pitchFamily="34" charset="0"/>
        </a:defRPr>
      </a:lvl2pPr>
      <a:lvl3pPr algn="l" rtl="0" eaLnBrk="0" fontAlgn="base" hangingPunct="0">
        <a:spcBef>
          <a:spcPct val="0"/>
        </a:spcBef>
        <a:spcAft>
          <a:spcPct val="0"/>
        </a:spcAft>
        <a:defRPr sz="2900" b="1">
          <a:solidFill>
            <a:schemeClr val="bg2"/>
          </a:solidFill>
          <a:latin typeface="Trebuchet MS" pitchFamily="34" charset="0"/>
        </a:defRPr>
      </a:lvl3pPr>
      <a:lvl4pPr algn="l" rtl="0" eaLnBrk="0" fontAlgn="base" hangingPunct="0">
        <a:spcBef>
          <a:spcPct val="0"/>
        </a:spcBef>
        <a:spcAft>
          <a:spcPct val="0"/>
        </a:spcAft>
        <a:defRPr sz="2900" b="1">
          <a:solidFill>
            <a:schemeClr val="bg2"/>
          </a:solidFill>
          <a:latin typeface="Trebuchet MS" pitchFamily="34" charset="0"/>
        </a:defRPr>
      </a:lvl4pPr>
      <a:lvl5pPr algn="l" rtl="0" eaLnBrk="0" fontAlgn="base" hangingPunct="0">
        <a:spcBef>
          <a:spcPct val="0"/>
        </a:spcBef>
        <a:spcAft>
          <a:spcPct val="0"/>
        </a:spcAft>
        <a:defRPr sz="2900" b="1">
          <a:solidFill>
            <a:schemeClr val="bg2"/>
          </a:solidFill>
          <a:latin typeface="Trebuchet MS" pitchFamily="34" charset="0"/>
        </a:defRPr>
      </a:lvl5pPr>
      <a:lvl6pPr marL="457200" algn="l" rtl="0" fontAlgn="base">
        <a:spcBef>
          <a:spcPct val="0"/>
        </a:spcBef>
        <a:spcAft>
          <a:spcPct val="0"/>
        </a:spcAft>
        <a:defRPr sz="2900" b="1">
          <a:solidFill>
            <a:schemeClr val="bg2"/>
          </a:solidFill>
          <a:latin typeface="Trebuchet MS" pitchFamily="34" charset="0"/>
        </a:defRPr>
      </a:lvl6pPr>
      <a:lvl7pPr marL="914400" algn="l" rtl="0" fontAlgn="base">
        <a:spcBef>
          <a:spcPct val="0"/>
        </a:spcBef>
        <a:spcAft>
          <a:spcPct val="0"/>
        </a:spcAft>
        <a:defRPr sz="2900" b="1">
          <a:solidFill>
            <a:schemeClr val="bg2"/>
          </a:solidFill>
          <a:latin typeface="Trebuchet MS" pitchFamily="34" charset="0"/>
        </a:defRPr>
      </a:lvl7pPr>
      <a:lvl8pPr marL="1371600" algn="l" rtl="0" fontAlgn="base">
        <a:spcBef>
          <a:spcPct val="0"/>
        </a:spcBef>
        <a:spcAft>
          <a:spcPct val="0"/>
        </a:spcAft>
        <a:defRPr sz="2900" b="1">
          <a:solidFill>
            <a:schemeClr val="bg2"/>
          </a:solidFill>
          <a:latin typeface="Trebuchet MS" pitchFamily="34" charset="0"/>
        </a:defRPr>
      </a:lvl8pPr>
      <a:lvl9pPr marL="1828800" algn="l" rtl="0" fontAlgn="base">
        <a:spcBef>
          <a:spcPct val="0"/>
        </a:spcBef>
        <a:spcAft>
          <a:spcPct val="0"/>
        </a:spcAft>
        <a:defRPr sz="2900" b="1">
          <a:solidFill>
            <a:schemeClr val="bg2"/>
          </a:solidFill>
          <a:latin typeface="Trebuchet MS" pitchFamily="34" charset="0"/>
        </a:defRPr>
      </a:lvl9pPr>
    </p:titleStyle>
    <p:bodyStyle>
      <a:lvl1pPr marL="342900" indent="-342900" algn="l" rtl="0" eaLnBrk="0" fontAlgn="base" hangingPunct="0">
        <a:spcBef>
          <a:spcPct val="0"/>
        </a:spcBef>
        <a:spcAft>
          <a:spcPct val="0"/>
        </a:spcAft>
        <a:buFont typeface="Arial" charset="0"/>
        <a:defRPr sz="1600" kern="1200">
          <a:solidFill>
            <a:schemeClr val="tx2"/>
          </a:solidFill>
          <a:latin typeface="Trebuchet MS" pitchFamily="34" charset="0"/>
          <a:ea typeface="+mn-ea"/>
          <a:cs typeface="+mn-cs"/>
        </a:defRPr>
      </a:lvl1pPr>
      <a:lvl2pPr marL="157163" indent="-157163" algn="l" rtl="0" eaLnBrk="0" fontAlgn="base" hangingPunct="0">
        <a:lnSpc>
          <a:spcPts val="1800"/>
        </a:lnSpc>
        <a:spcBef>
          <a:spcPct val="0"/>
        </a:spcBef>
        <a:spcAft>
          <a:spcPct val="0"/>
        </a:spcAft>
        <a:buClr>
          <a:schemeClr val="bg2"/>
        </a:buClr>
        <a:buFont typeface="Arial" charset="0"/>
        <a:buChar char="•"/>
        <a:defRPr sz="1600" kern="1200">
          <a:solidFill>
            <a:schemeClr val="tx2"/>
          </a:solidFill>
          <a:latin typeface="Trebuchet MS" pitchFamily="34" charset="0"/>
          <a:ea typeface="+mn-ea"/>
          <a:cs typeface="+mn-cs"/>
        </a:defRPr>
      </a:lvl2pPr>
      <a:lvl3pPr marL="309563" indent="-152400" algn="l" rtl="0" eaLnBrk="0" fontAlgn="base" hangingPunct="0">
        <a:lnSpc>
          <a:spcPts val="1800"/>
        </a:lnSpc>
        <a:spcBef>
          <a:spcPct val="0"/>
        </a:spcBef>
        <a:spcAft>
          <a:spcPct val="0"/>
        </a:spcAft>
        <a:buClr>
          <a:schemeClr val="bg2"/>
        </a:buClr>
        <a:buFont typeface="Arial" charset="0"/>
        <a:buChar char="•"/>
        <a:defRPr sz="1600" kern="1200">
          <a:solidFill>
            <a:schemeClr val="tx2"/>
          </a:solidFill>
          <a:latin typeface="Trebuchet MS" pitchFamily="34" charset="0"/>
          <a:ea typeface="+mn-ea"/>
          <a:cs typeface="+mn-cs"/>
        </a:defRPr>
      </a:lvl3pPr>
      <a:lvl4pPr marL="461963" indent="-152400" algn="l" rtl="0" eaLnBrk="0" fontAlgn="base" hangingPunct="0">
        <a:spcBef>
          <a:spcPct val="0"/>
        </a:spcBef>
        <a:spcAft>
          <a:spcPct val="0"/>
        </a:spcAft>
        <a:buClr>
          <a:schemeClr val="bg2"/>
        </a:buClr>
        <a:buFont typeface="Arial" charset="0"/>
        <a:buChar char="•"/>
        <a:defRPr sz="1600" kern="1200">
          <a:solidFill>
            <a:schemeClr val="tx2"/>
          </a:solidFill>
          <a:latin typeface="Trebuchet MS" pitchFamily="34" charset="0"/>
          <a:ea typeface="+mn-ea"/>
          <a:cs typeface="+mn-cs"/>
        </a:defRPr>
      </a:lvl4pPr>
      <a:lvl5pPr marL="614363" indent="-152400" algn="l" rtl="0" eaLnBrk="0" fontAlgn="base" hangingPunct="0">
        <a:spcBef>
          <a:spcPct val="0"/>
        </a:spcBef>
        <a:spcAft>
          <a:spcPct val="0"/>
        </a:spcAft>
        <a:buClr>
          <a:schemeClr val="bg2"/>
        </a:buClr>
        <a:buFont typeface="Arial" charset="0"/>
        <a:buChar char="•"/>
        <a:defRPr sz="1600" kern="1200">
          <a:solidFill>
            <a:schemeClr val="tx2"/>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qc.org.uk/content/report-concern-if-you-are-member-staf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p:cNvSpPr>
          <p:nvPr>
            <p:ph type="ctrTitle"/>
          </p:nvPr>
        </p:nvSpPr>
        <p:spPr>
          <a:xfrm>
            <a:off x="683568" y="2852936"/>
            <a:ext cx="7691437" cy="849312"/>
          </a:xfrm>
        </p:spPr>
        <p:txBody>
          <a:bodyPr/>
          <a:lstStyle/>
          <a:p>
            <a:pPr algn="ctr" eaLnBrk="1" hangingPunct="1">
              <a:spcAft>
                <a:spcPts val="1800"/>
              </a:spcAft>
            </a:pPr>
            <a:br>
              <a:rPr lang="en-GB" altLang="en-US" sz="4000" dirty="0">
                <a:solidFill>
                  <a:schemeClr val="bg1"/>
                </a:solidFill>
              </a:rPr>
            </a:br>
            <a:br>
              <a:rPr lang="en-GB" altLang="en-US" sz="4000" dirty="0">
                <a:solidFill>
                  <a:schemeClr val="bg1"/>
                </a:solidFill>
              </a:rPr>
            </a:br>
            <a:br>
              <a:rPr lang="en-GB" dirty="0"/>
            </a:br>
            <a:br>
              <a:rPr lang="en-GB" dirty="0"/>
            </a:br>
            <a:r>
              <a:rPr lang="en-GB" sz="3600" dirty="0"/>
              <a:t>An Introduction to </a:t>
            </a:r>
            <a:br>
              <a:rPr lang="en-GB" dirty="0"/>
            </a:br>
            <a:r>
              <a:rPr lang="en-GB" sz="4800" dirty="0"/>
              <a:t>Enter and View</a:t>
            </a:r>
            <a:endParaRPr lang="en-US" altLang="en-US" sz="4800" dirty="0"/>
          </a:p>
        </p:txBody>
      </p:sp>
    </p:spTree>
    <p:extLst>
      <p:ext uri="{BB962C8B-B14F-4D97-AF65-F5344CB8AC3E}">
        <p14:creationId xmlns:p14="http://schemas.microsoft.com/office/powerpoint/2010/main" val="3303705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32656"/>
            <a:ext cx="7218000" cy="504000"/>
          </a:xfrm>
        </p:spPr>
        <p:txBody>
          <a:bodyPr/>
          <a:lstStyle/>
          <a:p>
            <a:r>
              <a:rPr lang="en-GB" dirty="0"/>
              <a:t>Local Healthwatch and CQC working together </a:t>
            </a:r>
          </a:p>
        </p:txBody>
      </p:sp>
      <p:sp>
        <p:nvSpPr>
          <p:cNvPr id="3" name="Content Placeholder 2"/>
          <p:cNvSpPr>
            <a:spLocks noGrp="1"/>
          </p:cNvSpPr>
          <p:nvPr>
            <p:ph idx="1"/>
          </p:nvPr>
        </p:nvSpPr>
        <p:spPr>
          <a:xfrm>
            <a:off x="962818" y="1556792"/>
            <a:ext cx="7218363" cy="4039344"/>
          </a:xfrm>
        </p:spPr>
        <p:txBody>
          <a:bodyPr/>
          <a:lstStyle/>
          <a:p>
            <a:pPr marL="0" indent="0"/>
            <a:r>
              <a:rPr lang="en-GB" dirty="0"/>
              <a:t>The views and experiences of local people are good sources of information that can help support the oversight of change in local services and monitoring of agreed improvements by providers. Local Healthwatch are the eyes and ears of the community and can help CQC better understand how change and service improvement is taking place and how it is affecting people. Local people understand how local care systems really work and can often offer advice about solutions to entrenched local ‘system’ problems. </a:t>
            </a:r>
          </a:p>
          <a:p>
            <a:pPr marL="0" indent="0"/>
            <a:endParaRPr lang="en-GB" dirty="0"/>
          </a:p>
          <a:p>
            <a:pPr marL="0" indent="0"/>
            <a:r>
              <a:rPr lang="en-GB" dirty="0"/>
              <a:t>Local Healthwatch and CQC teams can: </a:t>
            </a:r>
          </a:p>
          <a:p>
            <a:pPr marL="0" indent="0"/>
            <a:endParaRPr lang="en-GB" dirty="0"/>
          </a:p>
          <a:p>
            <a:pPr>
              <a:spcAft>
                <a:spcPts val="600"/>
              </a:spcAft>
              <a:buFont typeface="Arial" panose="020B0604020202020204" pitchFamily="34" charset="0"/>
              <a:buChar char="•"/>
            </a:pPr>
            <a:r>
              <a:rPr lang="en-GB" dirty="0"/>
              <a:t>Proactively engage local people and communities around the impact of possible service changes as a result of inspection activity – avoid surprises so that support can be provided for people affected by changes. </a:t>
            </a:r>
          </a:p>
          <a:p>
            <a:pPr>
              <a:spcAft>
                <a:spcPts val="600"/>
              </a:spcAft>
              <a:buFont typeface="Arial" panose="020B0604020202020204" pitchFamily="34" charset="0"/>
              <a:buChar char="•"/>
            </a:pPr>
            <a:r>
              <a:rPr lang="en-GB" dirty="0"/>
              <a:t>Make good use of examples of good practice in service provision – consider how to jointly promote and support its spread and adoption across a wider area.</a:t>
            </a:r>
          </a:p>
          <a:p>
            <a:pPr>
              <a:spcAft>
                <a:spcPts val="600"/>
              </a:spcAft>
              <a:buFont typeface="Arial" panose="020B0604020202020204" pitchFamily="34" charset="0"/>
              <a:buChar char="•"/>
            </a:pPr>
            <a:r>
              <a:rPr lang="en-GB" dirty="0"/>
              <a:t>CQC teams can also seek advice and support from local Healthwatch about how to reach and how to engage specific groups and communities, especially at times when enforcement action is being taken.</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141605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 </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Local Healthwatch organisations use their powers of entry to gather the views of health and social care service users, families and carers’, to improve the quality of health and care services. </a:t>
            </a:r>
          </a:p>
          <a:p>
            <a:pPr>
              <a:buFont typeface="Arial" panose="020B0604020202020204" pitchFamily="34" charset="0"/>
              <a:buChar char="•"/>
            </a:pPr>
            <a:endParaRPr lang="en-GB" dirty="0"/>
          </a:p>
          <a:p>
            <a:pPr>
              <a:buFont typeface="Arial" panose="020B0604020202020204" pitchFamily="34" charset="0"/>
              <a:buChar char="•"/>
            </a:pPr>
            <a:r>
              <a:rPr lang="en-GB" dirty="0"/>
              <a:t>The regulations place a duty on service providers to allow a representative of local Healthwatch organisations to enter certain premises and observe certain activities. There are criteria that local Healthwatch organisations must meet in order to exercise the power of entry, </a:t>
            </a:r>
            <a:r>
              <a:rPr lang="en-GB" b="1" dirty="0"/>
              <a:t>which include the consent of the provider.</a:t>
            </a:r>
          </a:p>
          <a:p>
            <a:endParaRPr lang="en-GB" b="1" dirty="0"/>
          </a:p>
          <a:p>
            <a:r>
              <a:rPr lang="en-GB" b="1" dirty="0"/>
              <a:t>There are benefits to Enter and View, but there are also risks. </a:t>
            </a:r>
            <a:r>
              <a:rPr lang="en-GB" sz="2000" b="1" dirty="0"/>
              <a:t> </a:t>
            </a:r>
          </a:p>
        </p:txBody>
      </p:sp>
    </p:spTree>
    <p:extLst>
      <p:ext uri="{BB962C8B-B14F-4D97-AF65-F5344CB8AC3E}">
        <p14:creationId xmlns:p14="http://schemas.microsoft.com/office/powerpoint/2010/main" val="2784834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3645024"/>
            <a:ext cx="7772400" cy="1362075"/>
          </a:xfrm>
        </p:spPr>
        <p:txBody>
          <a:bodyPr/>
          <a:lstStyle/>
          <a:p>
            <a:r>
              <a:rPr lang="en-GB" dirty="0"/>
              <a:t>Enter and view: purpose</a:t>
            </a:r>
          </a:p>
        </p:txBody>
      </p:sp>
      <p:sp>
        <p:nvSpPr>
          <p:cNvPr id="5" name="Text Placeholder 4"/>
          <p:cNvSpPr>
            <a:spLocks noGrp="1"/>
          </p:cNvSpPr>
          <p:nvPr>
            <p:ph type="body" idx="1"/>
          </p:nvPr>
        </p:nvSpPr>
        <p:spPr>
          <a:xfrm>
            <a:off x="755576" y="1772816"/>
            <a:ext cx="7772400" cy="1500187"/>
          </a:xfrm>
        </p:spPr>
        <p:txBody>
          <a:bodyPr/>
          <a:lstStyle/>
          <a:p>
            <a:r>
              <a:rPr lang="en-GB" b="1" dirty="0">
                <a:solidFill>
                  <a:srgbClr val="004F6B"/>
                </a:solidFill>
              </a:rPr>
              <a:t>Why, Where, What, How and Whom </a:t>
            </a:r>
          </a:p>
        </p:txBody>
      </p:sp>
    </p:spTree>
    <p:extLst>
      <p:ext uri="{BB962C8B-B14F-4D97-AF65-F5344CB8AC3E}">
        <p14:creationId xmlns:p14="http://schemas.microsoft.com/office/powerpoint/2010/main" val="246706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a:t>
            </a:r>
          </a:p>
        </p:txBody>
      </p:sp>
      <p:sp>
        <p:nvSpPr>
          <p:cNvPr id="3" name="Content Placeholder 2"/>
          <p:cNvSpPr>
            <a:spLocks noGrp="1"/>
          </p:cNvSpPr>
          <p:nvPr>
            <p:ph idx="1"/>
          </p:nvPr>
        </p:nvSpPr>
        <p:spPr>
          <a:xfrm>
            <a:off x="971600" y="1412776"/>
            <a:ext cx="7218363" cy="4421187"/>
          </a:xfrm>
        </p:spPr>
        <p:txBody>
          <a:bodyPr/>
          <a:lstStyle/>
          <a:p>
            <a:pPr marL="0" indent="0">
              <a:spcAft>
                <a:spcPts val="0"/>
              </a:spcAft>
              <a:buClr>
                <a:schemeClr val="bg2">
                  <a:lumMod val="75000"/>
                </a:schemeClr>
              </a:buClr>
              <a:buNone/>
              <a:defRPr/>
            </a:pPr>
            <a:endParaRPr lang="en-GB" dirty="0"/>
          </a:p>
          <a:p>
            <a:pPr marL="0" indent="0">
              <a:spcAft>
                <a:spcPts val="0"/>
              </a:spcAft>
              <a:buClr>
                <a:schemeClr val="bg2">
                  <a:lumMod val="75000"/>
                </a:schemeClr>
              </a:buClr>
              <a:buNone/>
              <a:defRPr/>
            </a:pPr>
            <a:r>
              <a:rPr lang="en-GB" dirty="0"/>
              <a:t>The purpose of Enter and View can be part of our prioritised plan of work or responsive to local intelligence. Broadly, the purpose will fit into 3 areas of activity:</a:t>
            </a:r>
          </a:p>
          <a:p>
            <a:pPr marL="0" indent="0">
              <a:spcAft>
                <a:spcPts val="0"/>
              </a:spcAft>
              <a:buClr>
                <a:schemeClr val="bg2">
                  <a:lumMod val="75000"/>
                </a:schemeClr>
              </a:buClr>
              <a:buNone/>
              <a:defRPr/>
            </a:pPr>
            <a:endParaRPr lang="en-GB" b="1" dirty="0"/>
          </a:p>
          <a:p>
            <a:pPr>
              <a:spcAft>
                <a:spcPts val="600"/>
              </a:spcAft>
              <a:buClr>
                <a:schemeClr val="bg2">
                  <a:lumMod val="75000"/>
                </a:schemeClr>
              </a:buClr>
              <a:buFont typeface="+mj-lt"/>
              <a:buAutoNum type="arabicPeriod"/>
              <a:defRPr/>
            </a:pPr>
            <a:r>
              <a:rPr lang="en-GB" dirty="0"/>
              <a:t>To contribute to a wider local Healthwatch programme of work </a:t>
            </a:r>
          </a:p>
          <a:p>
            <a:pPr>
              <a:spcAft>
                <a:spcPts val="600"/>
              </a:spcAft>
              <a:buClr>
                <a:schemeClr val="bg2">
                  <a:lumMod val="75000"/>
                </a:schemeClr>
              </a:buClr>
              <a:buFont typeface="+mj-lt"/>
              <a:buAutoNum type="arabicPeriod"/>
              <a:defRPr/>
            </a:pPr>
            <a:r>
              <a:rPr lang="en-GB" dirty="0"/>
              <a:t>To look at a single issue across a number of premises </a:t>
            </a:r>
          </a:p>
          <a:p>
            <a:pPr>
              <a:spcAft>
                <a:spcPts val="600"/>
              </a:spcAft>
              <a:buClr>
                <a:schemeClr val="bg2">
                  <a:lumMod val="75000"/>
                </a:schemeClr>
              </a:buClr>
              <a:buFont typeface="+mj-lt"/>
              <a:buAutoNum type="arabicPeriod"/>
              <a:defRPr/>
            </a:pPr>
            <a:r>
              <a:rPr lang="en-GB" dirty="0"/>
              <a:t>To respond to local intelligence at a single premises</a:t>
            </a:r>
          </a:p>
          <a:p>
            <a:pPr marL="0" indent="0">
              <a:spcAft>
                <a:spcPts val="0"/>
              </a:spcAft>
              <a:buClr>
                <a:schemeClr val="bg2">
                  <a:lumMod val="75000"/>
                </a:schemeClr>
              </a:buClr>
              <a:defRPr/>
            </a:pPr>
            <a:endParaRPr lang="en-GB" dirty="0"/>
          </a:p>
          <a:p>
            <a:pPr marL="0" indent="0">
              <a:spcAft>
                <a:spcPts val="0"/>
              </a:spcAft>
              <a:buClr>
                <a:schemeClr val="bg2">
                  <a:lumMod val="75000"/>
                </a:schemeClr>
              </a:buClr>
              <a:defRPr/>
            </a:pPr>
            <a:endParaRPr lang="en-GB" dirty="0"/>
          </a:p>
          <a:p>
            <a:pPr marL="0" indent="0">
              <a:spcAft>
                <a:spcPts val="0"/>
              </a:spcAft>
              <a:buClr>
                <a:schemeClr val="bg2">
                  <a:lumMod val="75000"/>
                </a:schemeClr>
              </a:buClr>
              <a:defRPr/>
            </a:pPr>
            <a:r>
              <a:rPr lang="en-GB" dirty="0"/>
              <a:t>It is also a requirement for our local Healthwatch annual report that we report on the following:</a:t>
            </a:r>
          </a:p>
          <a:p>
            <a:pPr marL="0" indent="0">
              <a:spcAft>
                <a:spcPts val="0"/>
              </a:spcAft>
              <a:buClr>
                <a:schemeClr val="bg2">
                  <a:lumMod val="75000"/>
                </a:schemeClr>
              </a:buClr>
              <a:defRPr/>
            </a:pPr>
            <a:endParaRPr lang="en-GB" dirty="0"/>
          </a:p>
          <a:p>
            <a:pPr marL="285750" indent="-285750">
              <a:spcAft>
                <a:spcPts val="600"/>
              </a:spcAft>
              <a:buClr>
                <a:schemeClr val="bg2">
                  <a:lumMod val="75000"/>
                </a:schemeClr>
              </a:buClr>
              <a:buFont typeface="Arial" panose="020B0604020202020204" pitchFamily="34" charset="0"/>
              <a:buChar char="•"/>
              <a:defRPr/>
            </a:pPr>
            <a:r>
              <a:rPr lang="en-GB" dirty="0"/>
              <a:t>The reason we decided to undertake any Enter &amp; View activity.</a:t>
            </a:r>
          </a:p>
          <a:p>
            <a:pPr marL="285750" indent="-285750">
              <a:spcAft>
                <a:spcPts val="600"/>
              </a:spcAft>
              <a:buClr>
                <a:schemeClr val="bg2">
                  <a:lumMod val="75000"/>
                </a:schemeClr>
              </a:buClr>
              <a:buFont typeface="Arial" panose="020B0604020202020204" pitchFamily="34" charset="0"/>
              <a:buChar char="•"/>
              <a:defRPr/>
            </a:pPr>
            <a:r>
              <a:rPr lang="en-GB" dirty="0"/>
              <a:t>Any further action we took as a result of undertaking Enter &amp; View activity (e.g. making recommendations, identifying good practice, notifying regulators).</a:t>
            </a:r>
          </a:p>
          <a:p>
            <a:pPr marL="0" indent="0">
              <a:spcAft>
                <a:spcPts val="0"/>
              </a:spcAft>
              <a:buClr>
                <a:schemeClr val="bg2">
                  <a:lumMod val="75000"/>
                </a:schemeClr>
              </a:buClr>
              <a:defRPr/>
            </a:pPr>
            <a:endParaRPr lang="en-GB" dirty="0"/>
          </a:p>
          <a:p>
            <a:endParaRPr lang="en-GB" dirty="0"/>
          </a:p>
        </p:txBody>
      </p:sp>
    </p:spTree>
    <p:extLst>
      <p:ext uri="{BB962C8B-B14F-4D97-AF65-F5344CB8AC3E}">
        <p14:creationId xmlns:p14="http://schemas.microsoft.com/office/powerpoint/2010/main" val="172090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a clear purpose important? </a:t>
            </a:r>
          </a:p>
        </p:txBody>
      </p:sp>
      <p:sp>
        <p:nvSpPr>
          <p:cNvPr id="3" name="Content Placeholder 2"/>
          <p:cNvSpPr>
            <a:spLocks noGrp="1"/>
          </p:cNvSpPr>
          <p:nvPr>
            <p:ph idx="1"/>
          </p:nvPr>
        </p:nvSpPr>
        <p:spPr/>
        <p:txBody>
          <a:bodyPr/>
          <a:lstStyle/>
          <a:p>
            <a:pPr marL="0" indent="0">
              <a:spcAft>
                <a:spcPts val="0"/>
              </a:spcAft>
              <a:buClr>
                <a:schemeClr val="bg2">
                  <a:lumMod val="75000"/>
                </a:schemeClr>
              </a:buClr>
              <a:defRPr/>
            </a:pPr>
            <a:r>
              <a:rPr lang="en-GB" b="1" dirty="0"/>
              <a:t>Why is purpose important?</a:t>
            </a:r>
          </a:p>
          <a:p>
            <a:pPr marL="0" indent="0">
              <a:spcAft>
                <a:spcPts val="0"/>
              </a:spcAft>
              <a:buClr>
                <a:schemeClr val="bg2">
                  <a:lumMod val="75000"/>
                </a:schemeClr>
              </a:buClr>
              <a:defRPr/>
            </a:pPr>
            <a:endParaRPr lang="en-GB" b="1" dirty="0"/>
          </a:p>
          <a:p>
            <a:pPr lvl="0">
              <a:spcAft>
                <a:spcPts val="600"/>
              </a:spcAft>
              <a:buFont typeface="Arial" panose="020B0604020202020204" pitchFamily="34" charset="0"/>
              <a:buChar char="•"/>
            </a:pPr>
            <a:r>
              <a:rPr lang="en-GB" dirty="0"/>
              <a:t>A clear purpose for a visit leads to clear decisions about who should visit, when, using what process</a:t>
            </a:r>
          </a:p>
          <a:p>
            <a:pPr lvl="0">
              <a:spcAft>
                <a:spcPts val="600"/>
              </a:spcAft>
              <a:buFont typeface="Arial" panose="020B0604020202020204" pitchFamily="34" charset="0"/>
              <a:buChar char="•"/>
            </a:pPr>
            <a:r>
              <a:rPr lang="en-GB" dirty="0"/>
              <a:t>Providers will be more accepting of a visit if they understand its purpose </a:t>
            </a:r>
          </a:p>
          <a:p>
            <a:pPr lvl="0">
              <a:spcAft>
                <a:spcPts val="600"/>
              </a:spcAft>
              <a:buFont typeface="Arial" panose="020B0604020202020204" pitchFamily="34" charset="0"/>
              <a:buChar char="•"/>
            </a:pPr>
            <a:r>
              <a:rPr lang="en-GB" dirty="0"/>
              <a:t>Service users may be more accepting of a visit, and therefore more likely to speak to us. A clear purpose will also help service users understand what will happen to any information they share.</a:t>
            </a:r>
          </a:p>
          <a:p>
            <a:pPr lvl="0">
              <a:spcAft>
                <a:spcPts val="600"/>
              </a:spcAft>
              <a:buFont typeface="Arial" panose="020B0604020202020204" pitchFamily="34" charset="0"/>
              <a:buChar char="•"/>
            </a:pPr>
            <a:r>
              <a:rPr lang="en-GB" dirty="0"/>
              <a:t>Involving other organisations, when specialist knowledge may be required to help clarify the purpose, can be useful, e.g. other health and social care voluntary sector organisations</a:t>
            </a:r>
          </a:p>
          <a:p>
            <a:pPr lvl="0">
              <a:spcAft>
                <a:spcPts val="600"/>
              </a:spcAft>
              <a:buFont typeface="Arial" panose="020B0604020202020204" pitchFamily="34" charset="0"/>
              <a:buChar char="•"/>
            </a:pPr>
            <a:r>
              <a:rPr lang="en-GB" dirty="0"/>
              <a:t>A clear purpose can support effective reporting.</a:t>
            </a:r>
          </a:p>
          <a:p>
            <a:pPr lvl="0">
              <a:spcAft>
                <a:spcPts val="600"/>
              </a:spcAft>
              <a:buFont typeface="Arial" panose="020B0604020202020204" pitchFamily="34" charset="0"/>
              <a:buChar char="•"/>
            </a:pPr>
            <a:r>
              <a:rPr lang="en-GB" dirty="0"/>
              <a:t>A clear purpose needs to be able to stand up to scrutiny and show there was a clear reason for carrying out an Enter and View visit.</a:t>
            </a:r>
          </a:p>
          <a:p>
            <a:endParaRPr lang="en-GB" dirty="0"/>
          </a:p>
        </p:txBody>
      </p:sp>
    </p:spTree>
    <p:extLst>
      <p:ext uri="{BB962C8B-B14F-4D97-AF65-F5344CB8AC3E}">
        <p14:creationId xmlns:p14="http://schemas.microsoft.com/office/powerpoint/2010/main" val="285197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2856"/>
            <a:ext cx="7772400" cy="1362075"/>
          </a:xfrm>
        </p:spPr>
        <p:txBody>
          <a:bodyPr/>
          <a:lstStyle/>
          <a:p>
            <a:pPr algn="ctr"/>
            <a:r>
              <a:rPr lang="en-GB" dirty="0"/>
              <a:t>Practical Activity</a:t>
            </a:r>
            <a:br>
              <a:rPr lang="en-GB" dirty="0"/>
            </a:br>
            <a:endParaRPr lang="en-GB" dirty="0"/>
          </a:p>
        </p:txBody>
      </p:sp>
      <p:sp>
        <p:nvSpPr>
          <p:cNvPr id="3" name="Content Placeholder 2"/>
          <p:cNvSpPr>
            <a:spLocks noGrp="1"/>
          </p:cNvSpPr>
          <p:nvPr>
            <p:ph type="body" idx="1"/>
          </p:nvPr>
        </p:nvSpPr>
        <p:spPr>
          <a:xfrm>
            <a:off x="685800" y="3140968"/>
            <a:ext cx="7772400" cy="1500187"/>
          </a:xfrm>
        </p:spPr>
        <p:txBody>
          <a:bodyPr/>
          <a:lstStyle/>
          <a:p>
            <a:r>
              <a:rPr lang="en-GB" sz="2900" b="1" dirty="0">
                <a:solidFill>
                  <a:srgbClr val="004F6B"/>
                </a:solidFill>
              </a:rPr>
              <a:t>In groups, think about examples of Enter and View purpose for current and future local Healthwatch activity </a:t>
            </a:r>
          </a:p>
          <a:p>
            <a:endParaRPr lang="en-GB" dirty="0"/>
          </a:p>
        </p:txBody>
      </p:sp>
    </p:spTree>
    <p:extLst>
      <p:ext uri="{BB962C8B-B14F-4D97-AF65-F5344CB8AC3E}">
        <p14:creationId xmlns:p14="http://schemas.microsoft.com/office/powerpoint/2010/main" val="1237691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examples of Enter and View purpose</a:t>
            </a:r>
          </a:p>
        </p:txBody>
      </p:sp>
      <p:sp>
        <p:nvSpPr>
          <p:cNvPr id="3" name="Content Placeholder 2"/>
          <p:cNvSpPr>
            <a:spLocks noGrp="1"/>
          </p:cNvSpPr>
          <p:nvPr>
            <p:ph idx="1"/>
          </p:nvPr>
        </p:nvSpPr>
        <p:spPr>
          <a:xfrm>
            <a:off x="1076325" y="2060848"/>
            <a:ext cx="7218363" cy="4111352"/>
          </a:xfrm>
        </p:spPr>
        <p:txBody>
          <a:bodyPr/>
          <a:lstStyle/>
          <a:p>
            <a:pPr>
              <a:buFont typeface="+mj-lt"/>
              <a:buAutoNum type="arabicPeriod"/>
            </a:pPr>
            <a:r>
              <a:rPr lang="en-GB" dirty="0"/>
              <a:t>A local Healthwatch is undertaking an engagement exercise to understand the experience of individuals living with dementia and their carers. In addition to engaging with carers forums, carrying out surveys and working with local dementia user and support groups. There is a clear purpose for Enter and View to engage with those individuals and carers in a care home setting who may otherwise not be heard. </a:t>
            </a:r>
          </a:p>
          <a:p>
            <a:pPr>
              <a:buFont typeface="+mj-lt"/>
              <a:buAutoNum type="arabicPeriod"/>
            </a:pPr>
            <a:endParaRPr lang="en-GB" dirty="0"/>
          </a:p>
          <a:p>
            <a:pPr>
              <a:buFont typeface="+mj-lt"/>
              <a:buAutoNum type="arabicPeriod"/>
            </a:pPr>
            <a:r>
              <a:rPr lang="en-GB" dirty="0"/>
              <a:t>To engage with residents in 10 care homes, to identify effective practice in providing choice of food.</a:t>
            </a:r>
          </a:p>
          <a:p>
            <a:pPr>
              <a:buFont typeface="+mj-lt"/>
              <a:buAutoNum type="arabicPeriod"/>
            </a:pPr>
            <a:endParaRPr lang="en-GB" dirty="0"/>
          </a:p>
          <a:p>
            <a:pPr>
              <a:buFont typeface="+mj-lt"/>
              <a:buAutoNum type="arabicPeriod"/>
            </a:pPr>
            <a:r>
              <a:rPr lang="en-GB" dirty="0"/>
              <a:t>To respond to a number of contacts received from members of the public regarding insensitive communication by care home workers at a specific care home.</a:t>
            </a:r>
          </a:p>
          <a:p>
            <a:endParaRPr lang="en-GB" dirty="0"/>
          </a:p>
        </p:txBody>
      </p:sp>
    </p:spTree>
    <p:extLst>
      <p:ext uri="{BB962C8B-B14F-4D97-AF65-F5344CB8AC3E}">
        <p14:creationId xmlns:p14="http://schemas.microsoft.com/office/powerpoint/2010/main" val="2984302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08920"/>
            <a:ext cx="7218000" cy="1080064"/>
          </a:xfrm>
        </p:spPr>
        <p:txBody>
          <a:bodyPr/>
          <a:lstStyle/>
          <a:p>
            <a:pPr algn="ctr"/>
            <a:r>
              <a:rPr lang="en-GB" sz="6000" dirty="0"/>
              <a:t>Break</a:t>
            </a:r>
          </a:p>
        </p:txBody>
      </p:sp>
    </p:spTree>
    <p:extLst>
      <p:ext uri="{BB962C8B-B14F-4D97-AF65-F5344CB8AC3E}">
        <p14:creationId xmlns:p14="http://schemas.microsoft.com/office/powerpoint/2010/main" val="1985704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212976"/>
            <a:ext cx="7772400" cy="1362075"/>
          </a:xfrm>
        </p:spPr>
        <p:txBody>
          <a:bodyPr/>
          <a:lstStyle/>
          <a:p>
            <a:r>
              <a:rPr lang="en-GB" dirty="0"/>
              <a:t>Authorised representatives</a:t>
            </a:r>
          </a:p>
        </p:txBody>
      </p:sp>
      <p:sp>
        <p:nvSpPr>
          <p:cNvPr id="4" name="Text Placeholder 3"/>
          <p:cNvSpPr>
            <a:spLocks noGrp="1"/>
          </p:cNvSpPr>
          <p:nvPr>
            <p:ph type="body" idx="1"/>
          </p:nvPr>
        </p:nvSpPr>
        <p:spPr>
          <a:xfrm>
            <a:off x="755576" y="1340768"/>
            <a:ext cx="7772400" cy="1500187"/>
          </a:xfrm>
        </p:spPr>
        <p:txBody>
          <a:bodyPr/>
          <a:lstStyle/>
          <a:p>
            <a:r>
              <a:rPr lang="en-GB" b="1" dirty="0">
                <a:solidFill>
                  <a:srgbClr val="004F6B"/>
                </a:solidFill>
              </a:rPr>
              <a:t>Finding, training and supporting </a:t>
            </a:r>
          </a:p>
        </p:txBody>
      </p:sp>
    </p:spTree>
    <p:extLst>
      <p:ext uri="{BB962C8B-B14F-4D97-AF65-F5344CB8AC3E}">
        <p14:creationId xmlns:p14="http://schemas.microsoft.com/office/powerpoint/2010/main" val="406259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Authorised representatives  </a:t>
            </a:r>
          </a:p>
        </p:txBody>
      </p:sp>
      <p:sp>
        <p:nvSpPr>
          <p:cNvPr id="3" name="Content Placeholder 2"/>
          <p:cNvSpPr>
            <a:spLocks noGrp="1"/>
          </p:cNvSpPr>
          <p:nvPr>
            <p:ph idx="1"/>
          </p:nvPr>
        </p:nvSpPr>
        <p:spPr/>
        <p:txBody>
          <a:bodyPr/>
          <a:lstStyle/>
          <a:p>
            <a:pPr marL="0" indent="0"/>
            <a:r>
              <a:rPr lang="en-GB" dirty="0"/>
              <a:t>Under the NHS Bodies and Local Authorities (Partnership Arrangements, Care Trusts, Public Health and Local Healthwatch) Regulations 2012 the requirements for Authorised Representatives are: </a:t>
            </a:r>
          </a:p>
          <a:p>
            <a:pPr marL="0" indent="0"/>
            <a:endParaRPr lang="en-GB" dirty="0"/>
          </a:p>
          <a:p>
            <a:pPr>
              <a:spcAft>
                <a:spcPts val="600"/>
              </a:spcAft>
              <a:buFont typeface="Arial" panose="020B0604020202020204" pitchFamily="34" charset="0"/>
              <a:buChar char="•"/>
            </a:pPr>
            <a:r>
              <a:rPr lang="en-GB" dirty="0"/>
              <a:t>Local Healthwatch must comply with and publish a procedure for making decisions about who may be an authorised representative and keeping this up to date. </a:t>
            </a:r>
          </a:p>
          <a:p>
            <a:pPr>
              <a:spcAft>
                <a:spcPts val="600"/>
              </a:spcAft>
              <a:buFont typeface="Arial" panose="020B0604020202020204" pitchFamily="34" charset="0"/>
              <a:buChar char="•"/>
            </a:pPr>
            <a:r>
              <a:rPr lang="en-GB" dirty="0"/>
              <a:t>Local Healthwatch (or the relevant contractor) must also provide each authorised representative with written evidence of that individual’s authorisation (</a:t>
            </a:r>
            <a:r>
              <a:rPr lang="en-GB" dirty="0" err="1"/>
              <a:t>eg</a:t>
            </a:r>
            <a:r>
              <a:rPr lang="en-GB" dirty="0"/>
              <a:t> a name badge)</a:t>
            </a:r>
          </a:p>
          <a:p>
            <a:pPr>
              <a:spcAft>
                <a:spcPts val="600"/>
              </a:spcAft>
              <a:buFont typeface="Arial" panose="020B0604020202020204" pitchFamily="34" charset="0"/>
              <a:buChar char="•"/>
            </a:pPr>
            <a:r>
              <a:rPr lang="en-GB" dirty="0"/>
              <a:t>Recruitment process will require applying for a check by the disclosure and baring service (DBS) for all authorised representatives. Authorised Representatives are eligible for a standard check currently. </a:t>
            </a:r>
          </a:p>
          <a:p>
            <a:pPr>
              <a:spcAft>
                <a:spcPts val="600"/>
              </a:spcAft>
              <a:buFont typeface="Arial" panose="020B0604020202020204" pitchFamily="34" charset="0"/>
              <a:buChar char="•"/>
            </a:pPr>
            <a:r>
              <a:rPr lang="en-GB" dirty="0"/>
              <a:t>The local Healthwatch must make publically available a comprehensive and up to date list of all its authorised representatives. </a:t>
            </a:r>
          </a:p>
          <a:p>
            <a:pPr marL="0" indent="0"/>
            <a:endParaRPr lang="en-GB" dirty="0"/>
          </a:p>
          <a:p>
            <a:endParaRPr lang="en-GB" dirty="0"/>
          </a:p>
        </p:txBody>
      </p:sp>
    </p:spTree>
    <p:extLst>
      <p:ext uri="{BB962C8B-B14F-4D97-AF65-F5344CB8AC3E}">
        <p14:creationId xmlns:p14="http://schemas.microsoft.com/office/powerpoint/2010/main" val="104594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Care Powers of Entry </a:t>
            </a:r>
          </a:p>
        </p:txBody>
      </p:sp>
      <p:sp>
        <p:nvSpPr>
          <p:cNvPr id="3" name="Content Placeholder 2"/>
          <p:cNvSpPr>
            <a:spLocks noGrp="1"/>
          </p:cNvSpPr>
          <p:nvPr>
            <p:ph idx="1"/>
          </p:nvPr>
        </p:nvSpPr>
        <p:spPr>
          <a:xfrm>
            <a:off x="1043608" y="1412776"/>
            <a:ext cx="7218363" cy="4680520"/>
          </a:xfrm>
        </p:spPr>
        <p:txBody>
          <a:bodyPr/>
          <a:lstStyle/>
          <a:p>
            <a:pPr marL="285750" indent="-285750">
              <a:buFont typeface="Arial" panose="020B0604020202020204" pitchFamily="34" charset="0"/>
              <a:buChar char="•"/>
            </a:pPr>
            <a:r>
              <a:rPr lang="en-GB" dirty="0"/>
              <a:t>There are a number of organisations that have Powers of Entry as well as local Healthwatch, including the Care Quality Commission (CQC) and the Human Tissue Authority. These powers have been carefully considered by the Department of Health who has ensured, through a process of challenge, that there is a clear and compelling case for these powers that protect health and care products and services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There are also organisations that do not have Powers of Entry, such as local voluntary sector organisations. </a:t>
            </a:r>
          </a:p>
          <a:p>
            <a:pPr marL="0" indent="0"/>
            <a:endParaRPr lang="en-GB" dirty="0"/>
          </a:p>
          <a:p>
            <a:pPr marL="0" indent="0"/>
            <a:endParaRPr lang="en-GB" dirty="0"/>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22238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2856"/>
            <a:ext cx="7772400" cy="1362075"/>
          </a:xfrm>
        </p:spPr>
        <p:txBody>
          <a:bodyPr/>
          <a:lstStyle/>
          <a:p>
            <a:pPr algn="ctr"/>
            <a:r>
              <a:rPr lang="en-GB" dirty="0"/>
              <a:t>Practical Activity</a:t>
            </a:r>
            <a:br>
              <a:rPr lang="en-GB" dirty="0"/>
            </a:br>
            <a:endParaRPr lang="en-GB" dirty="0"/>
          </a:p>
        </p:txBody>
      </p:sp>
      <p:sp>
        <p:nvSpPr>
          <p:cNvPr id="3" name="Content Placeholder 2"/>
          <p:cNvSpPr>
            <a:spLocks noGrp="1"/>
          </p:cNvSpPr>
          <p:nvPr>
            <p:ph type="body" idx="1"/>
          </p:nvPr>
        </p:nvSpPr>
        <p:spPr>
          <a:xfrm>
            <a:off x="611560" y="3140968"/>
            <a:ext cx="7772400" cy="2232248"/>
          </a:xfrm>
        </p:spPr>
        <p:txBody>
          <a:bodyPr/>
          <a:lstStyle/>
          <a:p>
            <a:r>
              <a:rPr lang="en-GB" sz="2900" b="1" dirty="0">
                <a:solidFill>
                  <a:srgbClr val="004F6B"/>
                </a:solidFill>
              </a:rPr>
              <a:t>What qualities do you look for in authorised representatives?</a:t>
            </a:r>
          </a:p>
          <a:p>
            <a:r>
              <a:rPr lang="en-GB" sz="2900" b="1" dirty="0">
                <a:solidFill>
                  <a:srgbClr val="004F6B"/>
                </a:solidFill>
              </a:rPr>
              <a:t>What training should authorised representatives undertake?</a:t>
            </a:r>
          </a:p>
          <a:p>
            <a:endParaRPr lang="en-GB" dirty="0"/>
          </a:p>
        </p:txBody>
      </p:sp>
    </p:spTree>
    <p:extLst>
      <p:ext uri="{BB962C8B-B14F-4D97-AF65-F5344CB8AC3E}">
        <p14:creationId xmlns:p14="http://schemas.microsoft.com/office/powerpoint/2010/main" val="1410358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Qualities of an Authorised Representative </a:t>
            </a:r>
          </a:p>
        </p:txBody>
      </p:sp>
      <p:sp>
        <p:nvSpPr>
          <p:cNvPr id="3" name="Content Placeholder 2"/>
          <p:cNvSpPr>
            <a:spLocks noGrp="1"/>
          </p:cNvSpPr>
          <p:nvPr>
            <p:ph idx="1"/>
          </p:nvPr>
        </p:nvSpPr>
        <p:spPr/>
        <p:txBody>
          <a:bodyPr/>
          <a:lstStyle/>
          <a:p>
            <a:pPr marL="0" indent="0"/>
            <a:r>
              <a:rPr lang="en-GB" dirty="0"/>
              <a:t>Some of the main qualities that local Healthwatch Identified they look for in an Authorised Representatives:</a:t>
            </a:r>
          </a:p>
          <a:p>
            <a:pPr marL="0" indent="0"/>
            <a:endParaRPr lang="en-GB" dirty="0"/>
          </a:p>
          <a:p>
            <a:pPr marL="285750" indent="-285750">
              <a:spcAft>
                <a:spcPts val="600"/>
              </a:spcAft>
              <a:buFont typeface="Arial" panose="020B0604020202020204" pitchFamily="34" charset="0"/>
              <a:buChar char="•"/>
            </a:pPr>
            <a:r>
              <a:rPr lang="en-GB" dirty="0"/>
              <a:t>Is able to be available and commit to Enter and View visits </a:t>
            </a:r>
          </a:p>
          <a:p>
            <a:pPr marL="285750" indent="-285750">
              <a:spcAft>
                <a:spcPts val="600"/>
              </a:spcAft>
              <a:buFont typeface="Arial" panose="020B0604020202020204" pitchFamily="34" charset="0"/>
              <a:buChar char="•"/>
            </a:pPr>
            <a:r>
              <a:rPr lang="en-GB" dirty="0"/>
              <a:t>Has an awareness of themselves and their own limitations</a:t>
            </a:r>
          </a:p>
          <a:p>
            <a:pPr marL="285750" indent="-285750">
              <a:spcAft>
                <a:spcPts val="600"/>
              </a:spcAft>
              <a:buFont typeface="Arial" panose="020B0604020202020204" pitchFamily="34" charset="0"/>
              <a:buChar char="•"/>
            </a:pPr>
            <a:r>
              <a:rPr lang="en-GB" dirty="0"/>
              <a:t>Can be flexible and can adapt to any changes that might need to be made to the visit on the day</a:t>
            </a:r>
          </a:p>
          <a:p>
            <a:pPr marL="285750" indent="-285750">
              <a:spcAft>
                <a:spcPts val="600"/>
              </a:spcAft>
              <a:buFont typeface="Arial" panose="020B0604020202020204" pitchFamily="34" charset="0"/>
              <a:buChar char="•"/>
            </a:pPr>
            <a:r>
              <a:rPr lang="en-GB" dirty="0"/>
              <a:t>Can be empathetic and understand that others may not have the same life experience and opinions that they do</a:t>
            </a:r>
          </a:p>
          <a:p>
            <a:pPr marL="285750" indent="-285750">
              <a:spcAft>
                <a:spcPts val="600"/>
              </a:spcAft>
              <a:buFont typeface="Arial" panose="020B0604020202020204" pitchFamily="34" charset="0"/>
              <a:buChar char="•"/>
            </a:pPr>
            <a:r>
              <a:rPr lang="en-GB" dirty="0"/>
              <a:t>Feel comfortable speaking to new people and asking questions</a:t>
            </a:r>
          </a:p>
          <a:p>
            <a:pPr marL="285750" indent="-285750">
              <a:spcAft>
                <a:spcPts val="600"/>
              </a:spcAft>
              <a:buFont typeface="Arial" panose="020B0604020202020204" pitchFamily="34" charset="0"/>
              <a:buChar char="•"/>
            </a:pPr>
            <a:r>
              <a:rPr lang="en-GB" dirty="0"/>
              <a:t>Is able to use common sense </a:t>
            </a:r>
          </a:p>
          <a:p>
            <a:pPr marL="285750" indent="-285750">
              <a:spcAft>
                <a:spcPts val="600"/>
              </a:spcAft>
              <a:buFont typeface="Arial" panose="020B0604020202020204" pitchFamily="34" charset="0"/>
              <a:buChar char="•"/>
            </a:pPr>
            <a:r>
              <a:rPr lang="en-GB" dirty="0"/>
              <a:t>Is able to represent local Healthwatch, and can respect the boundaries of their role </a:t>
            </a:r>
          </a:p>
          <a:p>
            <a:pPr marL="285750" indent="-285750">
              <a:spcAft>
                <a:spcPts val="600"/>
              </a:spcAft>
              <a:buFont typeface="Arial" panose="020B0604020202020204" pitchFamily="34" charset="0"/>
              <a:buChar char="•"/>
            </a:pPr>
            <a:r>
              <a:rPr lang="en-GB" dirty="0"/>
              <a:t>Is respectful of service users and staff </a:t>
            </a:r>
          </a:p>
          <a:p>
            <a:pPr marL="285750" indent="-285750">
              <a:spcAft>
                <a:spcPts val="600"/>
              </a:spcAft>
              <a:buFont typeface="Arial" panose="020B0604020202020204" pitchFamily="34" charset="0"/>
              <a:buChar char="•"/>
            </a:pPr>
            <a:r>
              <a:rPr lang="en-GB" dirty="0"/>
              <a:t>Is able to put aside their personal opinions and any conflicts of interest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844527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Qualities of an Authorised Representative</a:t>
            </a:r>
          </a:p>
        </p:txBody>
      </p:sp>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GB" dirty="0"/>
              <a:t>Authorised Representatives need to feel comfortable with, and be clear on the role of Enter and View, and their role as part of the visit</a:t>
            </a:r>
          </a:p>
          <a:p>
            <a:pPr>
              <a:spcAft>
                <a:spcPts val="600"/>
              </a:spcAft>
              <a:buFont typeface="Arial" panose="020B0604020202020204" pitchFamily="34" charset="0"/>
              <a:buChar char="•"/>
            </a:pPr>
            <a:r>
              <a:rPr lang="en-GB" dirty="0"/>
              <a:t>Some Authorised Representatives may have a background in health and/or social care. They may find this allows them to feel more comfortable with health and/or social care settings, and bring some helpful knowledge to the planning process, however, they will need to be able to put this experience to one side while on the visit. </a:t>
            </a:r>
          </a:p>
          <a:p>
            <a:pPr>
              <a:spcAft>
                <a:spcPts val="600"/>
              </a:spcAft>
              <a:buFont typeface="Arial" panose="020B0604020202020204" pitchFamily="34" charset="0"/>
              <a:buChar char="•"/>
            </a:pPr>
            <a:r>
              <a:rPr lang="en-GB" dirty="0"/>
              <a:t>Some people may feel more comfortable visiting one type of setting and less comfortable in others</a:t>
            </a:r>
          </a:p>
          <a:p>
            <a:pPr>
              <a:spcAft>
                <a:spcPts val="600"/>
              </a:spcAft>
              <a:buFont typeface="Arial" panose="020B0604020202020204" pitchFamily="34" charset="0"/>
              <a:buChar char="•"/>
            </a:pPr>
            <a:r>
              <a:rPr lang="en-GB" dirty="0"/>
              <a:t>Some local Healthwatch match Authorised Representatives based on their skills and preferences e.g. some people are more comfortable with talking to people, while others may prefer to take notes or hand out surveys. </a:t>
            </a:r>
          </a:p>
          <a:p>
            <a:pPr marL="0" indent="0"/>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0" indent="0"/>
            <a:endParaRPr lang="en-GB" dirty="0"/>
          </a:p>
          <a:p>
            <a:endParaRPr lang="en-GB" dirty="0"/>
          </a:p>
          <a:p>
            <a:endParaRPr lang="en-GB" dirty="0"/>
          </a:p>
        </p:txBody>
      </p:sp>
    </p:spTree>
    <p:extLst>
      <p:ext uri="{BB962C8B-B14F-4D97-AF65-F5344CB8AC3E}">
        <p14:creationId xmlns:p14="http://schemas.microsoft.com/office/powerpoint/2010/main" val="3422045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HWE Recommended Training</a:t>
            </a:r>
          </a:p>
        </p:txBody>
      </p:sp>
      <p:sp>
        <p:nvSpPr>
          <p:cNvPr id="3" name="Content Placeholder 2"/>
          <p:cNvSpPr>
            <a:spLocks noGrp="1"/>
          </p:cNvSpPr>
          <p:nvPr>
            <p:ph idx="1"/>
          </p:nvPr>
        </p:nvSpPr>
        <p:spPr>
          <a:xfrm>
            <a:off x="1076325" y="1751013"/>
            <a:ext cx="7218363" cy="3262163"/>
          </a:xfrm>
        </p:spPr>
        <p:txBody>
          <a:bodyPr/>
          <a:lstStyle/>
          <a:p>
            <a:pPr>
              <a:spcAft>
                <a:spcPts val="600"/>
              </a:spcAft>
              <a:buFont typeface="Arial" panose="020B0604020202020204" pitchFamily="34" charset="0"/>
              <a:buChar char="•"/>
            </a:pPr>
            <a:r>
              <a:rPr lang="en-GB" sz="1800" b="1" dirty="0"/>
              <a:t>Safeguarding</a:t>
            </a:r>
            <a:r>
              <a:rPr lang="en-GB" dirty="0"/>
              <a:t>– being aware of types of abuse, what to look out for and who to report to with any concerns and any other relevant local policies and procedures</a:t>
            </a:r>
          </a:p>
          <a:p>
            <a:pPr>
              <a:spcAft>
                <a:spcPts val="600"/>
              </a:spcAft>
              <a:buFont typeface="Arial" panose="020B0604020202020204" pitchFamily="34" charset="0"/>
              <a:buChar char="•"/>
            </a:pPr>
            <a:r>
              <a:rPr lang="en-GB" sz="1800" b="1" dirty="0"/>
              <a:t>Equality and Diversity </a:t>
            </a:r>
            <a:r>
              <a:rPr lang="en-GB" dirty="0"/>
              <a:t>–  promoting positive behaviour that avoids stereotyping of people based on their age, race, gender, sexual orientation or disability - finding out how to treat all people as fairly (check wording) as possible</a:t>
            </a:r>
          </a:p>
          <a:p>
            <a:pPr>
              <a:spcAft>
                <a:spcPts val="600"/>
              </a:spcAft>
              <a:buFont typeface="Arial" panose="020B0604020202020204" pitchFamily="34" charset="0"/>
              <a:buChar char="•"/>
            </a:pPr>
            <a:r>
              <a:rPr lang="en-GB" sz="1800" b="1" dirty="0"/>
              <a:t>Confidentiality and data protection </a:t>
            </a:r>
            <a:r>
              <a:rPr lang="en-GB" dirty="0"/>
              <a:t>– understanding how to ensure personal and sensitive information is treated with confidentially.</a:t>
            </a:r>
          </a:p>
          <a:p>
            <a:endParaRPr lang="en-GB" dirty="0"/>
          </a:p>
          <a:p>
            <a:endParaRPr lang="en-GB" dirty="0"/>
          </a:p>
          <a:p>
            <a:endParaRPr lang="en-GB" dirty="0"/>
          </a:p>
        </p:txBody>
      </p:sp>
    </p:spTree>
    <p:extLst>
      <p:ext uri="{BB962C8B-B14F-4D97-AF65-F5344CB8AC3E}">
        <p14:creationId xmlns:p14="http://schemas.microsoft.com/office/powerpoint/2010/main" val="1496783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training recommended by local Healthwatch</a:t>
            </a:r>
          </a:p>
        </p:txBody>
      </p:sp>
      <p:sp>
        <p:nvSpPr>
          <p:cNvPr id="3" name="Content Placeholder 2"/>
          <p:cNvSpPr>
            <a:spLocks noGrp="1"/>
          </p:cNvSpPr>
          <p:nvPr>
            <p:ph idx="1"/>
          </p:nvPr>
        </p:nvSpPr>
        <p:spPr>
          <a:xfrm>
            <a:off x="1043608" y="1988840"/>
            <a:ext cx="7218363" cy="4421187"/>
          </a:xfrm>
        </p:spPr>
        <p:txBody>
          <a:bodyPr/>
          <a:lstStyle/>
          <a:p>
            <a:pPr>
              <a:spcAft>
                <a:spcPts val="600"/>
              </a:spcAft>
              <a:buFont typeface="Arial" panose="020B0604020202020204" pitchFamily="34" charset="0"/>
              <a:buChar char="•"/>
            </a:pPr>
            <a:r>
              <a:rPr lang="en-GB" dirty="0"/>
              <a:t>An </a:t>
            </a:r>
            <a:r>
              <a:rPr lang="en-GB" b="1" dirty="0"/>
              <a:t>Introduction to local Healthwatch </a:t>
            </a:r>
            <a:r>
              <a:rPr lang="en-GB" dirty="0"/>
              <a:t>session</a:t>
            </a:r>
          </a:p>
          <a:p>
            <a:pPr>
              <a:spcAft>
                <a:spcPts val="600"/>
              </a:spcAft>
              <a:buFont typeface="Arial" panose="020B0604020202020204" pitchFamily="34" charset="0"/>
              <a:buChar char="•"/>
            </a:pPr>
            <a:r>
              <a:rPr lang="en-GB" b="1" dirty="0"/>
              <a:t>Dementia awareness </a:t>
            </a:r>
            <a:r>
              <a:rPr lang="en-GB" dirty="0"/>
              <a:t>(e.g. local Dementia Friends sessions, run by the local Alzheimer’s society if available </a:t>
            </a:r>
          </a:p>
          <a:p>
            <a:pPr>
              <a:spcAft>
                <a:spcPts val="600"/>
              </a:spcAft>
              <a:buFont typeface="Arial" panose="020B0604020202020204" pitchFamily="34" charset="0"/>
              <a:buChar char="•"/>
            </a:pPr>
            <a:r>
              <a:rPr lang="en-GB" dirty="0"/>
              <a:t>Mental Health Awareness (e.g. Mental Health first aid, run by local Mind)  </a:t>
            </a:r>
          </a:p>
          <a:p>
            <a:pPr>
              <a:spcAft>
                <a:spcPts val="600"/>
              </a:spcAft>
              <a:buFont typeface="Arial" panose="020B0604020202020204" pitchFamily="34" charset="0"/>
              <a:buChar char="•"/>
            </a:pPr>
            <a:r>
              <a:rPr lang="en-GB" dirty="0"/>
              <a:t>Working with local groups, e.g. people with learning difficulties </a:t>
            </a:r>
          </a:p>
          <a:p>
            <a:pPr>
              <a:spcAft>
                <a:spcPts val="600"/>
              </a:spcAft>
              <a:buFont typeface="Arial" panose="020B0604020202020204" pitchFamily="34" charset="0"/>
              <a:buChar char="•"/>
            </a:pPr>
            <a:r>
              <a:rPr lang="en-GB" dirty="0"/>
              <a:t>Accessing online training as a group (e.g., using a projector and working through it together) such as resources on the SCIE website </a:t>
            </a:r>
          </a:p>
          <a:p>
            <a:pPr>
              <a:spcAft>
                <a:spcPts val="600"/>
              </a:spcAft>
              <a:buFont typeface="Arial" panose="020B0604020202020204" pitchFamily="34" charset="0"/>
              <a:buChar char="•"/>
            </a:pPr>
            <a:r>
              <a:rPr lang="en-GB" dirty="0"/>
              <a:t>A basic understanding of the principles of the </a:t>
            </a:r>
            <a:r>
              <a:rPr lang="en-GB" b="1" dirty="0"/>
              <a:t>Mental Capacity Act 2005</a:t>
            </a:r>
          </a:p>
          <a:p>
            <a:pPr>
              <a:spcAft>
                <a:spcPts val="600"/>
              </a:spcAft>
              <a:buFont typeface="Arial" panose="020B0604020202020204" pitchFamily="34" charset="0"/>
              <a:buChar char="•"/>
            </a:pPr>
            <a:r>
              <a:rPr lang="en-GB" dirty="0"/>
              <a:t>A </a:t>
            </a:r>
            <a:r>
              <a:rPr lang="en-GB" b="1" dirty="0"/>
              <a:t>shadowing system</a:t>
            </a:r>
            <a:r>
              <a:rPr lang="en-GB" dirty="0"/>
              <a:t>, where new Authorised Representatives are paired up with more experienced Authorised Representatives for the first visit</a:t>
            </a:r>
          </a:p>
          <a:p>
            <a:pPr>
              <a:spcAft>
                <a:spcPts val="600"/>
              </a:spcAft>
              <a:buFont typeface="Arial" panose="020B0604020202020204" pitchFamily="34" charset="0"/>
              <a:buChar char="•"/>
            </a:pPr>
            <a:r>
              <a:rPr lang="en-GB" dirty="0"/>
              <a:t>Some local Healthwatch issue ID Badges on a visit limited or time limited basis, so an authorised representative’s training needs can be reviewed. </a:t>
            </a:r>
          </a:p>
          <a:p>
            <a:pPr>
              <a:buFont typeface="Arial" panose="020B0604020202020204" pitchFamily="34" charset="0"/>
              <a:buChar char="•"/>
            </a:pPr>
            <a:endParaRPr lang="en-GB" b="1" dirty="0"/>
          </a:p>
        </p:txBody>
      </p:sp>
    </p:spTree>
    <p:extLst>
      <p:ext uri="{BB962C8B-B14F-4D97-AF65-F5344CB8AC3E}">
        <p14:creationId xmlns:p14="http://schemas.microsoft.com/office/powerpoint/2010/main" val="4226916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772816"/>
            <a:ext cx="7772400" cy="1362075"/>
          </a:xfrm>
        </p:spPr>
        <p:txBody>
          <a:bodyPr/>
          <a:lstStyle/>
          <a:p>
            <a:r>
              <a:rPr lang="en-GB" dirty="0"/>
              <a:t>Carrying out Enter and View</a:t>
            </a:r>
          </a:p>
        </p:txBody>
      </p:sp>
      <p:sp>
        <p:nvSpPr>
          <p:cNvPr id="3" name="Content Placeholder 2"/>
          <p:cNvSpPr>
            <a:spLocks noGrp="1"/>
          </p:cNvSpPr>
          <p:nvPr>
            <p:ph type="body" idx="1"/>
          </p:nvPr>
        </p:nvSpPr>
        <p:spPr>
          <a:xfrm>
            <a:off x="727781" y="2852936"/>
            <a:ext cx="7772400" cy="2448272"/>
          </a:xfrm>
        </p:spPr>
        <p:txBody>
          <a:bodyPr/>
          <a:lstStyle/>
          <a:p>
            <a:pPr>
              <a:buFont typeface="Arial" panose="020B0604020202020204" pitchFamily="34" charset="0"/>
              <a:buChar char="•"/>
            </a:pPr>
            <a:r>
              <a:rPr lang="en-GB" b="1" dirty="0">
                <a:solidFill>
                  <a:srgbClr val="004F6B"/>
                </a:solidFill>
              </a:rPr>
              <a:t>Decide</a:t>
            </a:r>
          </a:p>
          <a:p>
            <a:pPr>
              <a:buFont typeface="Arial" panose="020B0604020202020204" pitchFamily="34" charset="0"/>
              <a:buChar char="•"/>
            </a:pPr>
            <a:r>
              <a:rPr lang="en-GB" b="1" dirty="0">
                <a:solidFill>
                  <a:srgbClr val="004F6B"/>
                </a:solidFill>
              </a:rPr>
              <a:t>Plan</a:t>
            </a:r>
          </a:p>
          <a:p>
            <a:pPr>
              <a:buFont typeface="Arial" panose="020B0604020202020204" pitchFamily="34" charset="0"/>
              <a:buChar char="•"/>
            </a:pPr>
            <a:r>
              <a:rPr lang="en-GB" b="1" dirty="0">
                <a:solidFill>
                  <a:srgbClr val="004F6B"/>
                </a:solidFill>
              </a:rPr>
              <a:t>Collaborate </a:t>
            </a:r>
          </a:p>
          <a:p>
            <a:pPr>
              <a:buFont typeface="Arial" panose="020B0604020202020204" pitchFamily="34" charset="0"/>
              <a:buChar char="•"/>
            </a:pPr>
            <a:r>
              <a:rPr lang="en-GB" b="1" dirty="0">
                <a:solidFill>
                  <a:srgbClr val="004F6B"/>
                </a:solidFill>
              </a:rPr>
              <a:t>Communicate </a:t>
            </a:r>
          </a:p>
          <a:p>
            <a:pPr>
              <a:buFont typeface="Arial" panose="020B0604020202020204" pitchFamily="34" charset="0"/>
              <a:buChar char="•"/>
            </a:pPr>
            <a:r>
              <a:rPr lang="en-GB" b="1" dirty="0">
                <a:solidFill>
                  <a:srgbClr val="004F6B"/>
                </a:solidFill>
              </a:rPr>
              <a:t>Prepare </a:t>
            </a:r>
          </a:p>
          <a:p>
            <a:pPr>
              <a:buFont typeface="Arial" panose="020B0604020202020204" pitchFamily="34" charset="0"/>
              <a:buChar char="•"/>
            </a:pPr>
            <a:r>
              <a:rPr lang="en-GB" b="1" dirty="0">
                <a:solidFill>
                  <a:srgbClr val="004F6B"/>
                </a:solidFill>
              </a:rPr>
              <a:t>Conduct</a:t>
            </a:r>
          </a:p>
          <a:p>
            <a:pPr>
              <a:buFont typeface="Arial" panose="020B0604020202020204" pitchFamily="34" charset="0"/>
              <a:buChar char="•"/>
            </a:pPr>
            <a:r>
              <a:rPr lang="en-GB" b="1" dirty="0">
                <a:solidFill>
                  <a:srgbClr val="004F6B"/>
                </a:solidFill>
              </a:rPr>
              <a:t>Report</a:t>
            </a:r>
          </a:p>
          <a:p>
            <a:pPr>
              <a:buFont typeface="Arial" panose="020B0604020202020204" pitchFamily="34" charset="0"/>
              <a:buChar char="•"/>
            </a:pPr>
            <a:r>
              <a:rPr lang="en-GB" b="1" dirty="0">
                <a:solidFill>
                  <a:srgbClr val="004F6B"/>
                </a:solidFill>
              </a:rPr>
              <a:t>Follow up </a:t>
            </a:r>
          </a:p>
        </p:txBody>
      </p:sp>
    </p:spTree>
    <p:extLst>
      <p:ext uri="{BB962C8B-B14F-4D97-AF65-F5344CB8AC3E}">
        <p14:creationId xmlns:p14="http://schemas.microsoft.com/office/powerpoint/2010/main" val="3179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Decide to make a visit and clarifying the purpose  </a:t>
            </a:r>
          </a:p>
        </p:txBody>
      </p:sp>
      <p:sp>
        <p:nvSpPr>
          <p:cNvPr id="3" name="Content Placeholder 2"/>
          <p:cNvSpPr>
            <a:spLocks noGrp="1"/>
          </p:cNvSpPr>
          <p:nvPr>
            <p:ph idx="1"/>
          </p:nvPr>
        </p:nvSpPr>
        <p:spPr>
          <a:xfrm>
            <a:off x="1043608" y="1988840"/>
            <a:ext cx="7218363" cy="4421187"/>
          </a:xfrm>
        </p:spPr>
        <p:txBody>
          <a:bodyPr/>
          <a:lstStyle/>
          <a:p>
            <a:pPr marL="0" indent="0"/>
            <a:r>
              <a:rPr lang="en-GB" dirty="0"/>
              <a:t>It is recommended that local Healthwatch have a policy and procedure in place to support decision making around when to carry out an Enter and View. Within this policy you may want to consider:</a:t>
            </a:r>
          </a:p>
          <a:p>
            <a:pPr marL="0" indent="0"/>
            <a:endParaRPr lang="en-GB" dirty="0"/>
          </a:p>
          <a:p>
            <a:pPr>
              <a:spcAft>
                <a:spcPts val="600"/>
              </a:spcAft>
              <a:buFont typeface="Arial" panose="020B0604020202020204" pitchFamily="34" charset="0"/>
              <a:buChar char="•"/>
            </a:pPr>
            <a:r>
              <a:rPr lang="en-GB" dirty="0"/>
              <a:t>How Enter and View fits into part of planned pieces of work</a:t>
            </a:r>
          </a:p>
          <a:p>
            <a:pPr>
              <a:spcAft>
                <a:spcPts val="600"/>
              </a:spcAft>
              <a:buFont typeface="Arial" panose="020B0604020202020204" pitchFamily="34" charset="0"/>
              <a:buChar char="•"/>
            </a:pPr>
            <a:r>
              <a:rPr lang="en-GB" dirty="0"/>
              <a:t>What evidence from local intelligence you would need to consider a reactive Enter and View visit </a:t>
            </a:r>
          </a:p>
          <a:p>
            <a:pPr>
              <a:spcAft>
                <a:spcPts val="600"/>
              </a:spcAft>
              <a:buFont typeface="Arial" panose="020B0604020202020204" pitchFamily="34" charset="0"/>
              <a:buChar char="•"/>
            </a:pPr>
            <a:r>
              <a:rPr lang="en-GB" dirty="0"/>
              <a:t>Links to your safeguarding policy, any general principles around speaking to staff, and how you would manage the risk should an Authorised Representative find themselves on their own with a service user</a:t>
            </a:r>
          </a:p>
          <a:p>
            <a:pPr>
              <a:spcAft>
                <a:spcPts val="600"/>
              </a:spcAft>
              <a:buFont typeface="Arial" panose="020B0604020202020204" pitchFamily="34" charset="0"/>
              <a:buChar char="•"/>
            </a:pPr>
            <a:r>
              <a:rPr lang="en-GB" dirty="0"/>
              <a:t>Who  has sign off for the Enter and View activity. This could be local Healthwatch board, the Operational Lead, another members of staff, or an Enter and View group but there must a process for sign off.</a:t>
            </a:r>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372519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a:t>
            </a:r>
          </a:p>
        </p:txBody>
      </p:sp>
      <p:sp>
        <p:nvSpPr>
          <p:cNvPr id="3" name="Content Placeholder 2"/>
          <p:cNvSpPr>
            <a:spLocks noGrp="1"/>
          </p:cNvSpPr>
          <p:nvPr>
            <p:ph idx="1"/>
          </p:nvPr>
        </p:nvSpPr>
        <p:spPr/>
        <p:txBody>
          <a:bodyPr/>
          <a:lstStyle/>
          <a:p>
            <a:pPr marL="285750" indent="-285750">
              <a:spcBef>
                <a:spcPts val="0"/>
              </a:spcBef>
              <a:spcAft>
                <a:spcPts val="600"/>
              </a:spcAft>
              <a:buFont typeface="Arial" panose="020B0604020202020204" pitchFamily="34" charset="0"/>
              <a:buChar char="•"/>
            </a:pPr>
            <a:r>
              <a:rPr lang="en-GB" dirty="0"/>
              <a:t>Appoint an Enter and View lead for the visit</a:t>
            </a:r>
          </a:p>
          <a:p>
            <a:pPr marL="285750" indent="-285750">
              <a:spcBef>
                <a:spcPts val="0"/>
              </a:spcBef>
              <a:spcAft>
                <a:spcPts val="600"/>
              </a:spcAft>
              <a:buFont typeface="Arial" panose="020B0604020202020204" pitchFamily="34" charset="0"/>
              <a:buChar char="•"/>
            </a:pPr>
            <a:r>
              <a:rPr lang="en-GB" dirty="0"/>
              <a:t>Agree a proposed date for the visit, fitting around other planned visits to the service, e.g. a CQC inspection</a:t>
            </a:r>
          </a:p>
          <a:p>
            <a:pPr marL="285750" indent="-285750">
              <a:spcBef>
                <a:spcPts val="0"/>
              </a:spcBef>
              <a:spcAft>
                <a:spcPts val="600"/>
              </a:spcAft>
              <a:buFont typeface="Arial" panose="020B0604020202020204" pitchFamily="34" charset="0"/>
              <a:buChar char="•"/>
            </a:pPr>
            <a:r>
              <a:rPr lang="en-GB" dirty="0"/>
              <a:t>Agree timings and duration that will best fit the purpose </a:t>
            </a:r>
          </a:p>
          <a:p>
            <a:pPr marL="285750" indent="-285750">
              <a:spcBef>
                <a:spcPts val="0"/>
              </a:spcBef>
              <a:spcAft>
                <a:spcPts val="600"/>
              </a:spcAft>
              <a:buFont typeface="Arial" panose="020B0604020202020204" pitchFamily="34" charset="0"/>
              <a:buChar char="•"/>
            </a:pPr>
            <a:r>
              <a:rPr lang="en-GB" dirty="0"/>
              <a:t>Agree how many people will be needed</a:t>
            </a:r>
          </a:p>
          <a:p>
            <a:pPr marL="285750" indent="-285750">
              <a:spcBef>
                <a:spcPts val="0"/>
              </a:spcBef>
              <a:spcAft>
                <a:spcPts val="600"/>
              </a:spcAft>
              <a:buFont typeface="Arial" panose="020B0604020202020204" pitchFamily="34" charset="0"/>
              <a:buChar char="•"/>
            </a:pPr>
            <a:r>
              <a:rPr lang="en-GB" dirty="0"/>
              <a:t>Agree how the Authorised Representatives will be involved in the planning process </a:t>
            </a:r>
          </a:p>
          <a:p>
            <a:pPr marL="285750" indent="-285750">
              <a:spcBef>
                <a:spcPts val="0"/>
              </a:spcBef>
              <a:spcAft>
                <a:spcPts val="600"/>
              </a:spcAft>
              <a:buFont typeface="Arial" panose="020B0604020202020204" pitchFamily="34" charset="0"/>
              <a:buChar char="•"/>
            </a:pPr>
            <a:r>
              <a:rPr lang="en-GB" dirty="0"/>
              <a:t>Will any further training or familiarisation be required? Other resources, e.g. interpreters be required? </a:t>
            </a:r>
          </a:p>
          <a:p>
            <a:pPr marL="0" indent="0"/>
            <a:endParaRPr lang="en-GB" dirty="0"/>
          </a:p>
          <a:p>
            <a:pPr marL="0" indent="0"/>
            <a:r>
              <a:rPr lang="en-GB" dirty="0"/>
              <a:t> </a:t>
            </a:r>
          </a:p>
          <a:p>
            <a:pPr marL="0" indent="0"/>
            <a:endParaRPr lang="en-GB" dirty="0"/>
          </a:p>
          <a:p>
            <a:pPr>
              <a:buFont typeface="Arial" panose="020B0604020202020204" pitchFamily="34" charset="0"/>
              <a:buChar char="•"/>
            </a:pPr>
            <a:endParaRPr lang="en-GB" dirty="0"/>
          </a:p>
          <a:p>
            <a:pPr marL="0" indent="0"/>
            <a:endParaRPr lang="en-GB" dirty="0"/>
          </a:p>
          <a:p>
            <a:pPr>
              <a:buFont typeface="Arial" panose="020B0604020202020204" pitchFamily="34" charset="0"/>
              <a:buChar char="•"/>
            </a:pPr>
            <a:endParaRPr lang="en-GB" dirty="0"/>
          </a:p>
          <a:p>
            <a:endParaRPr lang="en-GB" dirty="0"/>
          </a:p>
          <a:p>
            <a:r>
              <a:rPr lang="en-GB" dirty="0"/>
              <a:t> </a:t>
            </a:r>
          </a:p>
        </p:txBody>
      </p:sp>
    </p:spTree>
    <p:extLst>
      <p:ext uri="{BB962C8B-B14F-4D97-AF65-F5344CB8AC3E}">
        <p14:creationId xmlns:p14="http://schemas.microsoft.com/office/powerpoint/2010/main" val="3543633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Collaboration </a:t>
            </a:r>
          </a:p>
        </p:txBody>
      </p:sp>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GB" dirty="0"/>
              <a:t>Are there other organisations that local Healthwatch could collaborate with, such as service user groups?</a:t>
            </a:r>
          </a:p>
          <a:p>
            <a:pPr>
              <a:spcAft>
                <a:spcPts val="600"/>
              </a:spcAft>
              <a:buFont typeface="Arial" panose="020B0604020202020204" pitchFamily="34" charset="0"/>
              <a:buChar char="•"/>
            </a:pPr>
            <a:r>
              <a:rPr lang="en-GB" dirty="0"/>
              <a:t>Could these organisations support local Healthwatch in the planning of the Enter and View, or any training? </a:t>
            </a:r>
          </a:p>
          <a:p>
            <a:pPr>
              <a:spcAft>
                <a:spcPts val="600"/>
              </a:spcAft>
              <a:buFont typeface="Arial" panose="020B0604020202020204" pitchFamily="34" charset="0"/>
              <a:buChar char="•"/>
            </a:pPr>
            <a:r>
              <a:rPr lang="en-GB" dirty="0"/>
              <a:t>As well as CQC, are there other key partners you could be working with when planning Enter and View to support your knowledge of the service, e.g. your sub regional Quality Surveillance Group</a:t>
            </a:r>
          </a:p>
          <a:p>
            <a:pPr>
              <a:spcAft>
                <a:spcPts val="600"/>
              </a:spcAft>
              <a:buFont typeface="Arial" panose="020B0604020202020204" pitchFamily="34" charset="0"/>
              <a:buChar char="•"/>
            </a:pPr>
            <a:r>
              <a:rPr lang="en-GB" dirty="0"/>
              <a:t>Would the visit benefit from involving other neighbouring local Healthwatch?</a:t>
            </a:r>
          </a:p>
          <a:p>
            <a:pPr>
              <a:buFont typeface="Arial" panose="020B0604020202020204" pitchFamily="34" charset="0"/>
              <a:buChar char="•"/>
            </a:pPr>
            <a:endParaRPr lang="en-GB" dirty="0"/>
          </a:p>
          <a:p>
            <a:pPr marL="0" indent="0"/>
            <a:endParaRPr lang="en-GB" dirty="0"/>
          </a:p>
          <a:p>
            <a:pPr marL="0" indent="0"/>
            <a:endParaRPr lang="en-GB" dirty="0"/>
          </a:p>
          <a:p>
            <a:endParaRPr lang="en-GB" dirty="0"/>
          </a:p>
        </p:txBody>
      </p:sp>
    </p:spTree>
    <p:extLst>
      <p:ext uri="{BB962C8B-B14F-4D97-AF65-F5344CB8AC3E}">
        <p14:creationId xmlns:p14="http://schemas.microsoft.com/office/powerpoint/2010/main" val="476063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Communicate</a:t>
            </a:r>
          </a:p>
        </p:txBody>
      </p:sp>
      <p:sp>
        <p:nvSpPr>
          <p:cNvPr id="3" name="Content Placeholder 2"/>
          <p:cNvSpPr>
            <a:spLocks noGrp="1"/>
          </p:cNvSpPr>
          <p:nvPr>
            <p:ph idx="1"/>
          </p:nvPr>
        </p:nvSpPr>
        <p:spPr>
          <a:xfrm>
            <a:off x="1043608" y="1556792"/>
            <a:ext cx="7218363" cy="4752528"/>
          </a:xfrm>
        </p:spPr>
        <p:txBody>
          <a:bodyPr/>
          <a:lstStyle/>
          <a:p>
            <a:pPr>
              <a:spcAft>
                <a:spcPts val="600"/>
              </a:spcAft>
              <a:buFont typeface="Arial" panose="020B0604020202020204" pitchFamily="34" charset="0"/>
              <a:buChar char="•"/>
            </a:pPr>
            <a:r>
              <a:rPr lang="en-GB" dirty="0"/>
              <a:t>Inform the provider of the visit, and relevant details including the purpose, date, time, estimations of how long it will take, how many people will be carrying out the visit, and the name of the lead person. You may need to follow this up in writing or a meeting.</a:t>
            </a:r>
          </a:p>
          <a:p>
            <a:pPr>
              <a:spcAft>
                <a:spcPts val="600"/>
              </a:spcAft>
              <a:buFont typeface="Arial" panose="020B0604020202020204" pitchFamily="34" charset="0"/>
              <a:buChar char="•"/>
            </a:pPr>
            <a:r>
              <a:rPr lang="en-GB" dirty="0"/>
              <a:t>For some services it will be easier to identify a contact than others. For larger services, such as NHS Trusts, you may need to approach the team who lead on patient experience to advise you who you need to speak to.</a:t>
            </a:r>
          </a:p>
          <a:p>
            <a:pPr>
              <a:spcAft>
                <a:spcPts val="600"/>
              </a:spcAft>
              <a:buFont typeface="Arial" panose="020B0604020202020204" pitchFamily="34" charset="0"/>
              <a:buChar char="•"/>
            </a:pPr>
            <a:r>
              <a:rPr lang="en-GB" dirty="0"/>
              <a:t>Send out any local Healthwatch leaflets to the provider so they can distribute in advance as appropriate. </a:t>
            </a:r>
          </a:p>
          <a:p>
            <a:pPr>
              <a:spcAft>
                <a:spcPts val="600"/>
              </a:spcAft>
              <a:buFont typeface="Arial" panose="020B0604020202020204" pitchFamily="34" charset="0"/>
              <a:buChar char="•"/>
            </a:pPr>
            <a:r>
              <a:rPr lang="en-GB" dirty="0"/>
              <a:t>Prepare visit posters including the purpose of the visit, time and date, and dispatch these to the provider for display, so that people using the service are clear why the visit is taking place.  </a:t>
            </a:r>
          </a:p>
          <a:p>
            <a:pPr>
              <a:spcAft>
                <a:spcPts val="600"/>
              </a:spcAft>
              <a:buFont typeface="Arial" panose="020B0604020202020204" pitchFamily="34" charset="0"/>
              <a:buChar char="•"/>
            </a:pPr>
            <a:r>
              <a:rPr lang="en-GB" dirty="0"/>
              <a:t>Include information about how members of the public can contact local Healthwatch if they are not able to when the visit is taking place </a:t>
            </a:r>
          </a:p>
          <a:p>
            <a:pPr>
              <a:spcAft>
                <a:spcPts val="600"/>
              </a:spcAft>
              <a:buFont typeface="Arial" panose="020B0604020202020204" pitchFamily="34" charset="0"/>
              <a:buChar char="•"/>
            </a:pPr>
            <a:r>
              <a:rPr lang="en-GB" dirty="0"/>
              <a:t>Inform the public via the local Healthwatch website. </a:t>
            </a:r>
          </a:p>
          <a:p>
            <a:pPr marL="0" indent="0"/>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374280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legislation applied to Enter and View</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Two pieces of legislation sit behind Enter and View which place a duty on service providers to allow a representative of local Healthwatch organisations to enter certain premises and observe certain activities; the </a:t>
            </a:r>
            <a:r>
              <a:rPr lang="en-GB" b="1" dirty="0"/>
              <a:t>Local Government and Public Involvement in Health Act 2007 (as amended by the Health and Social Care act 2012) </a:t>
            </a:r>
            <a:r>
              <a:rPr lang="en-GB" dirty="0"/>
              <a:t>and </a:t>
            </a:r>
            <a:r>
              <a:rPr lang="en-GB" b="1" dirty="0"/>
              <a:t>National Health Service Act 2006/ Local Government and Public Involvement in Health Act 2007 (as amended by the Local Authorities (Public Health Functions and Entry to Premises by Local Healthwatch Representatives) Regulations 2013</a:t>
            </a:r>
            <a:r>
              <a:rPr lang="en-GB" dirty="0"/>
              <a:t>. </a:t>
            </a:r>
          </a:p>
          <a:p>
            <a:pPr>
              <a:buFont typeface="Arial" panose="020B0604020202020204" pitchFamily="34" charset="0"/>
              <a:buChar char="•"/>
            </a:pPr>
            <a:endParaRPr lang="en-GB" dirty="0"/>
          </a:p>
          <a:p>
            <a:pPr>
              <a:buFont typeface="Arial" panose="020B0604020202020204" pitchFamily="34" charset="0"/>
              <a:buChar char="•"/>
            </a:pPr>
            <a:r>
              <a:rPr lang="en-GB" dirty="0"/>
              <a:t>In addition, the </a:t>
            </a:r>
            <a:r>
              <a:rPr lang="en-GB" b="1" dirty="0"/>
              <a:t>Department of Health Review of Health and Care Powers of Entry 2014 </a:t>
            </a:r>
            <a:r>
              <a:rPr lang="en-GB" dirty="0"/>
              <a:t>further explains that the regulations place a duty on services providers to allow a representative of local Healthwatch organisations to enter certain premises and observe certain activities. There are criteria that local Healthwatch organisations must meet in order to exercise the power of entry, which include the consent of the provider.</a:t>
            </a:r>
          </a:p>
        </p:txBody>
      </p:sp>
    </p:spTree>
    <p:extLst>
      <p:ext uri="{BB962C8B-B14F-4D97-AF65-F5344CB8AC3E}">
        <p14:creationId xmlns:p14="http://schemas.microsoft.com/office/powerpoint/2010/main" val="991947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a:t>
            </a:r>
          </a:p>
        </p:txBody>
      </p:sp>
      <p:sp>
        <p:nvSpPr>
          <p:cNvPr id="3" name="Content Placeholder 2"/>
          <p:cNvSpPr>
            <a:spLocks noGrp="1"/>
          </p:cNvSpPr>
          <p:nvPr>
            <p:ph idx="1"/>
          </p:nvPr>
        </p:nvSpPr>
        <p:spPr>
          <a:xfrm>
            <a:off x="1043608" y="1484784"/>
            <a:ext cx="7218363" cy="4421187"/>
          </a:xfrm>
        </p:spPr>
        <p:txBody>
          <a:bodyPr/>
          <a:lstStyle/>
          <a:p>
            <a:pPr marL="285750" indent="-285750">
              <a:spcAft>
                <a:spcPts val="600"/>
              </a:spcAft>
              <a:buFont typeface="Arial" panose="020B0604020202020204" pitchFamily="34" charset="0"/>
              <a:buChar char="•"/>
            </a:pPr>
            <a:r>
              <a:rPr lang="en-GB" dirty="0"/>
              <a:t>Think about the questions you want to ask, and how they meet the purpose of the visit. </a:t>
            </a:r>
          </a:p>
          <a:p>
            <a:pPr marL="285750" indent="-285750">
              <a:spcAft>
                <a:spcPts val="600"/>
              </a:spcAft>
              <a:buFont typeface="Arial" panose="020B0604020202020204" pitchFamily="34" charset="0"/>
              <a:buChar char="•"/>
            </a:pPr>
            <a:r>
              <a:rPr lang="en-GB" dirty="0"/>
              <a:t>Prepare resources you will need on the day such as surveys and questionnaires. There are lots of resources on the Healthwatch website, that have been shared by other local Healthwatch, which you may want to adapt. </a:t>
            </a:r>
          </a:p>
          <a:p>
            <a:pPr marL="285750" indent="-285750">
              <a:spcAft>
                <a:spcPts val="600"/>
              </a:spcAft>
              <a:buFont typeface="Arial" panose="020B0604020202020204" pitchFamily="34" charset="0"/>
              <a:buChar char="•"/>
            </a:pPr>
            <a:r>
              <a:rPr lang="en-GB" dirty="0"/>
              <a:t>Agree and allocate roles to members of the group.</a:t>
            </a:r>
          </a:p>
          <a:p>
            <a:pPr marL="285750" indent="-285750">
              <a:spcAft>
                <a:spcPts val="600"/>
              </a:spcAft>
              <a:buFont typeface="Arial" panose="020B0604020202020204" pitchFamily="34" charset="0"/>
              <a:buChar char="•"/>
            </a:pPr>
            <a:r>
              <a:rPr lang="en-GB" dirty="0"/>
              <a:t>Agree any approach to staff. </a:t>
            </a:r>
          </a:p>
          <a:p>
            <a:pPr marL="285750" indent="-285750">
              <a:spcAft>
                <a:spcPts val="600"/>
              </a:spcAft>
              <a:buFont typeface="Arial" panose="020B0604020202020204" pitchFamily="34" charset="0"/>
              <a:buChar char="•"/>
            </a:pPr>
            <a:r>
              <a:rPr lang="en-GB" dirty="0"/>
              <a:t>Identify any requirements for special support necessary to facilitate the visit such as access or security. This must be done before the visit, as you may be refused entry. </a:t>
            </a:r>
          </a:p>
        </p:txBody>
      </p:sp>
    </p:spTree>
    <p:extLst>
      <p:ext uri="{BB962C8B-B14F-4D97-AF65-F5344CB8AC3E}">
        <p14:creationId xmlns:p14="http://schemas.microsoft.com/office/powerpoint/2010/main" val="3738929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Briefing for the visit</a:t>
            </a:r>
          </a:p>
        </p:txBody>
      </p:sp>
      <p:sp>
        <p:nvSpPr>
          <p:cNvPr id="3" name="Content Placeholder 2"/>
          <p:cNvSpPr>
            <a:spLocks noGrp="1"/>
          </p:cNvSpPr>
          <p:nvPr>
            <p:ph idx="1"/>
          </p:nvPr>
        </p:nvSpPr>
        <p:spPr>
          <a:xfrm>
            <a:off x="1043608" y="1484784"/>
            <a:ext cx="7218363" cy="4421187"/>
          </a:xfrm>
        </p:spPr>
        <p:txBody>
          <a:bodyPr/>
          <a:lstStyle/>
          <a:p>
            <a:pPr marL="0" indent="0"/>
            <a:endParaRPr lang="en-GB" dirty="0"/>
          </a:p>
          <a:p>
            <a:pPr>
              <a:spcAft>
                <a:spcPts val="600"/>
              </a:spcAft>
              <a:buFont typeface="Arial" panose="020B0604020202020204" pitchFamily="34" charset="0"/>
              <a:buChar char="•"/>
            </a:pPr>
            <a:r>
              <a:rPr lang="en-GB" dirty="0"/>
              <a:t>Are all authorised representatives clear on the </a:t>
            </a:r>
            <a:r>
              <a:rPr lang="en-GB" b="1" dirty="0"/>
              <a:t>purpose</a:t>
            </a:r>
            <a:r>
              <a:rPr lang="en-GB" dirty="0"/>
              <a:t> of the visit, what will happen after the visit and the role of local Healthwatch? </a:t>
            </a:r>
          </a:p>
          <a:p>
            <a:pPr>
              <a:spcAft>
                <a:spcPts val="600"/>
              </a:spcAft>
              <a:buFont typeface="Arial" panose="020B0604020202020204" pitchFamily="34" charset="0"/>
              <a:buChar char="•"/>
            </a:pPr>
            <a:r>
              <a:rPr lang="en-GB" dirty="0"/>
              <a:t>Are Authorised Representatives clear about local Healthwatch </a:t>
            </a:r>
            <a:r>
              <a:rPr lang="en-GB" b="1" dirty="0"/>
              <a:t>Safeguarding</a:t>
            </a:r>
            <a:r>
              <a:rPr lang="en-GB" dirty="0"/>
              <a:t> polices and procedures and who to speak to if they see something on the visit they are concerned about (e.g. the Enter and View visit lead), and what will happen next.</a:t>
            </a:r>
          </a:p>
          <a:p>
            <a:pPr>
              <a:spcAft>
                <a:spcPts val="600"/>
              </a:spcAft>
              <a:buFont typeface="Arial" panose="020B0604020202020204" pitchFamily="34" charset="0"/>
              <a:buChar char="•"/>
            </a:pPr>
            <a:r>
              <a:rPr lang="en-GB" dirty="0"/>
              <a:t>Agree on the approach to speaking to </a:t>
            </a:r>
            <a:r>
              <a:rPr lang="en-GB" b="1" dirty="0"/>
              <a:t>staff</a:t>
            </a:r>
            <a:r>
              <a:rPr lang="en-GB" dirty="0"/>
              <a:t> at the service. </a:t>
            </a:r>
          </a:p>
          <a:p>
            <a:pPr>
              <a:spcAft>
                <a:spcPts val="600"/>
              </a:spcAft>
              <a:buFont typeface="Arial" panose="020B0604020202020204" pitchFamily="34" charset="0"/>
              <a:buChar char="•"/>
            </a:pPr>
            <a:r>
              <a:rPr lang="en-GB" dirty="0"/>
              <a:t>Authorised Representatives need to be familiar with the </a:t>
            </a:r>
            <a:r>
              <a:rPr lang="en-GB" b="1" dirty="0"/>
              <a:t>CQC Whistleblowing Policy </a:t>
            </a:r>
            <a:r>
              <a:rPr lang="en-GB" dirty="0"/>
              <a:t>which relates to local Healthwatch: If a member of staff wants to raise concerns with local Healthwatch in a Whistleblowing capacity, and the service is a registered service, local Healthwatch must share this information with CQC, and must make the staff member aware of this </a:t>
            </a:r>
            <a:r>
              <a:rPr lang="en-GB" dirty="0">
                <a:hlinkClick r:id="rId3"/>
              </a:rPr>
              <a:t>http://www.cqc.org.uk/content/report-concern-if-you-are-member-staff</a:t>
            </a:r>
            <a:r>
              <a:rPr lang="en-GB" dirty="0"/>
              <a:t>   </a:t>
            </a:r>
          </a:p>
          <a:p>
            <a:r>
              <a:rPr lang="en-GB" dirty="0"/>
              <a:t> </a:t>
            </a:r>
          </a:p>
          <a:p>
            <a:endParaRPr lang="en-GB" dirty="0"/>
          </a:p>
          <a:p>
            <a:endParaRPr lang="en-GB" dirty="0"/>
          </a:p>
          <a:p>
            <a:endParaRPr lang="en-GB" dirty="0"/>
          </a:p>
        </p:txBody>
      </p:sp>
    </p:spTree>
    <p:extLst>
      <p:ext uri="{BB962C8B-B14F-4D97-AF65-F5344CB8AC3E}">
        <p14:creationId xmlns:p14="http://schemas.microsoft.com/office/powerpoint/2010/main" val="172574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Conducting the visit – gaining provider consent</a:t>
            </a:r>
          </a:p>
        </p:txBody>
      </p:sp>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GB" dirty="0"/>
              <a:t>Ensure the group are well enough to conduct the visit (be mindful of colds etc.) and are compliant with any specified dress code (e.g. for some services, not wearing excessive jewellery or ties).</a:t>
            </a:r>
          </a:p>
          <a:p>
            <a:pPr>
              <a:spcAft>
                <a:spcPts val="600"/>
              </a:spcAft>
              <a:buFont typeface="Arial" panose="020B0604020202020204" pitchFamily="34" charset="0"/>
              <a:buChar char="•"/>
            </a:pPr>
            <a:r>
              <a:rPr lang="en-GB" dirty="0"/>
              <a:t>On arrival the lead for the visit needs to present themselves to obtain consent of the provider, show their ID and any other documents that have been agreed.</a:t>
            </a:r>
          </a:p>
          <a:p>
            <a:pPr>
              <a:spcAft>
                <a:spcPts val="600"/>
              </a:spcAft>
              <a:buFont typeface="Arial" panose="020B0604020202020204" pitchFamily="34" charset="0"/>
              <a:buChar char="•"/>
            </a:pPr>
            <a:r>
              <a:rPr lang="en-GB" dirty="0"/>
              <a:t>If consent is given for the visit, all other Authorised Representatives to show their ID on entry.</a:t>
            </a:r>
          </a:p>
          <a:p>
            <a:pPr>
              <a:spcAft>
                <a:spcPts val="600"/>
              </a:spcAft>
              <a:buFont typeface="Arial" panose="020B0604020202020204" pitchFamily="34" charset="0"/>
              <a:buChar char="•"/>
            </a:pPr>
            <a:r>
              <a:rPr lang="en-GB" dirty="0"/>
              <a:t>Agree with the person in charge who can be approached and anything else to be aware of on the day.</a:t>
            </a:r>
          </a:p>
          <a:p>
            <a:pPr>
              <a:spcAft>
                <a:spcPts val="600"/>
              </a:spcAft>
              <a:buFont typeface="Arial" panose="020B0604020202020204" pitchFamily="34" charset="0"/>
              <a:buChar char="•"/>
            </a:pPr>
            <a:r>
              <a:rPr lang="en-GB" dirty="0"/>
              <a:t>Agree with the person in charge how the Enter and View lead will feed back following the visit (e.g. a quick meeting following the visit).</a:t>
            </a:r>
          </a:p>
          <a:p>
            <a:pPr marL="0" indent="0"/>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1206934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Conducting the visit – collecting views</a:t>
            </a:r>
          </a:p>
        </p:txBody>
      </p:sp>
      <p:sp>
        <p:nvSpPr>
          <p:cNvPr id="3" name="Content Placeholder 2"/>
          <p:cNvSpPr>
            <a:spLocks noGrp="1"/>
          </p:cNvSpPr>
          <p:nvPr>
            <p:ph idx="1"/>
          </p:nvPr>
        </p:nvSpPr>
        <p:spPr>
          <a:xfrm>
            <a:off x="1074561" y="1624480"/>
            <a:ext cx="7218363" cy="4421187"/>
          </a:xfrm>
        </p:spPr>
        <p:txBody>
          <a:bodyPr/>
          <a:lstStyle/>
          <a:p>
            <a:pPr>
              <a:spcAft>
                <a:spcPts val="600"/>
              </a:spcAft>
              <a:buFont typeface="Arial" panose="020B0604020202020204" pitchFamily="34" charset="0"/>
              <a:buChar char="•"/>
            </a:pPr>
            <a:r>
              <a:rPr lang="en-GB" dirty="0"/>
              <a:t>Respect the privacy and dignity of service users at all times.</a:t>
            </a:r>
          </a:p>
          <a:p>
            <a:pPr>
              <a:spcAft>
                <a:spcPts val="600"/>
              </a:spcAft>
              <a:buFont typeface="Arial" panose="020B0604020202020204" pitchFamily="34" charset="0"/>
              <a:buChar char="•"/>
            </a:pPr>
            <a:r>
              <a:rPr lang="en-GB" dirty="0"/>
              <a:t>Gain consent before speaking to service users, ensure service users are clear about who you are, the purpose of the visit, what will happen to the information they have told you following the visit, and provide local Healthwatch contact details if needed.</a:t>
            </a:r>
          </a:p>
          <a:p>
            <a:pPr>
              <a:spcAft>
                <a:spcPts val="600"/>
              </a:spcAft>
              <a:buFont typeface="Arial" panose="020B0604020202020204" pitchFamily="34" charset="0"/>
              <a:buChar char="•"/>
            </a:pPr>
            <a:r>
              <a:rPr lang="en-GB" dirty="0"/>
              <a:t>Leave the premises calmly and without protest if instructed to do so by the provider, and follow up as required.</a:t>
            </a:r>
          </a:p>
          <a:p>
            <a:pPr>
              <a:spcAft>
                <a:spcPts val="600"/>
              </a:spcAft>
              <a:buFont typeface="Arial" panose="020B0604020202020204" pitchFamily="34" charset="0"/>
              <a:buChar char="•"/>
            </a:pPr>
            <a:r>
              <a:rPr lang="en-GB" dirty="0"/>
              <a:t>If any of the group see, hear or are aware of something they feel is concerning, to follow the agreed procedure.</a:t>
            </a:r>
          </a:p>
          <a:p>
            <a:pPr>
              <a:spcAft>
                <a:spcPts val="600"/>
              </a:spcAft>
              <a:buFont typeface="Arial" panose="020B0604020202020204" pitchFamily="34" charset="0"/>
              <a:buChar char="•"/>
            </a:pPr>
            <a:r>
              <a:rPr lang="en-GB" dirty="0"/>
              <a:t>At the end of the visit, any notes taken will need to be dealt with in accordance with your data protection policy (e.g. handed to the Enter and View lead to be taken back to the office).</a:t>
            </a:r>
          </a:p>
        </p:txBody>
      </p:sp>
    </p:spTree>
    <p:extLst>
      <p:ext uri="{BB962C8B-B14F-4D97-AF65-F5344CB8AC3E}">
        <p14:creationId xmlns:p14="http://schemas.microsoft.com/office/powerpoint/2010/main" val="2085047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Reporting</a:t>
            </a:r>
          </a:p>
        </p:txBody>
      </p:sp>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GB" dirty="0"/>
              <a:t>You might want to meet as a visiting team to discuss information collected, analyse any themes and to consider any recommendations, pulling together evidence-based findings, mindful of the visit’s purpose, and also any information that needs to be checked with the provider</a:t>
            </a:r>
          </a:p>
          <a:p>
            <a:pPr>
              <a:spcAft>
                <a:spcPts val="600"/>
              </a:spcAft>
              <a:buFont typeface="Arial" panose="020B0604020202020204" pitchFamily="34" charset="0"/>
              <a:buChar char="•"/>
            </a:pPr>
            <a:r>
              <a:rPr lang="en-GB" dirty="0"/>
              <a:t>Check the draft visit report does not identify any individuals, and that no individual’s identity could be inferred through collective information </a:t>
            </a:r>
          </a:p>
          <a:p>
            <a:pPr>
              <a:spcAft>
                <a:spcPts val="600"/>
              </a:spcAft>
              <a:buFont typeface="Arial" panose="020B0604020202020204" pitchFamily="34" charset="0"/>
              <a:buChar char="•"/>
            </a:pPr>
            <a:r>
              <a:rPr lang="en-GB" dirty="0"/>
              <a:t>Check the draft report is written from a lay perspective, is factual and not biased towards any particular agenda</a:t>
            </a:r>
          </a:p>
          <a:p>
            <a:pPr>
              <a:spcAft>
                <a:spcPts val="600"/>
              </a:spcAft>
              <a:buFont typeface="Arial" panose="020B0604020202020204" pitchFamily="34" charset="0"/>
              <a:buChar char="•"/>
            </a:pPr>
            <a:r>
              <a:rPr lang="en-GB" dirty="0"/>
              <a:t>Check that any drafted recommendations are clear, proportionate, offer achievable service improvements and reflect the views of the people met during the visit</a:t>
            </a:r>
          </a:p>
          <a:p>
            <a:pPr>
              <a:spcAft>
                <a:spcPts val="600"/>
              </a:spcAft>
              <a:buFont typeface="Arial" panose="020B0604020202020204" pitchFamily="34" charset="0"/>
              <a:buChar char="•"/>
            </a:pPr>
            <a:r>
              <a:rPr lang="en-GB" dirty="0"/>
              <a:t>Send a copy of the draft report to the provider requesting comments on factual accuracy &amp; responses to any recommendations within 20 working days.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61177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200" y="116632"/>
            <a:ext cx="7218000" cy="504000"/>
          </a:xfrm>
        </p:spPr>
        <p:txBody>
          <a:bodyPr/>
          <a:lstStyle/>
          <a:p>
            <a:r>
              <a:rPr lang="en-GB" dirty="0"/>
              <a:t>Recommendations</a:t>
            </a:r>
          </a:p>
        </p:txBody>
      </p:sp>
      <p:sp>
        <p:nvSpPr>
          <p:cNvPr id="3" name="Content Placeholder 2"/>
          <p:cNvSpPr>
            <a:spLocks noGrp="1"/>
          </p:cNvSpPr>
          <p:nvPr>
            <p:ph idx="1"/>
          </p:nvPr>
        </p:nvSpPr>
        <p:spPr>
          <a:xfrm>
            <a:off x="1107160" y="692696"/>
            <a:ext cx="7323088" cy="4702323"/>
          </a:xfrm>
        </p:spPr>
        <p:txBody>
          <a:bodyPr/>
          <a:lstStyle/>
          <a:p>
            <a:pPr>
              <a:spcAft>
                <a:spcPts val="0"/>
              </a:spcAft>
              <a:buClr>
                <a:schemeClr val="bg2">
                  <a:lumMod val="75000"/>
                </a:schemeClr>
              </a:buClr>
              <a:defRPr/>
            </a:pPr>
            <a:r>
              <a:rPr lang="en-GB" dirty="0"/>
              <a:t>Recommendations need to be:</a:t>
            </a:r>
          </a:p>
          <a:p>
            <a:pPr>
              <a:spcAft>
                <a:spcPts val="0"/>
              </a:spcAft>
              <a:buClr>
                <a:schemeClr val="bg2">
                  <a:lumMod val="75000"/>
                </a:schemeClr>
              </a:buClr>
              <a:defRPr/>
            </a:pPr>
            <a:endParaRPr lang="en-GB" dirty="0"/>
          </a:p>
          <a:p>
            <a:pPr>
              <a:spcAft>
                <a:spcPts val="600"/>
              </a:spcAft>
              <a:buClr>
                <a:schemeClr val="bg2">
                  <a:lumMod val="75000"/>
                </a:schemeClr>
              </a:buClr>
              <a:buFont typeface="Arial" panose="020B0604020202020204" pitchFamily="34" charset="0"/>
              <a:buChar char="•"/>
              <a:defRPr/>
            </a:pPr>
            <a:r>
              <a:rPr lang="en-GB" dirty="0"/>
              <a:t>Clearly stated </a:t>
            </a:r>
          </a:p>
          <a:p>
            <a:pPr>
              <a:spcAft>
                <a:spcPts val="600"/>
              </a:spcAft>
              <a:buClr>
                <a:schemeClr val="bg2">
                  <a:lumMod val="75000"/>
                </a:schemeClr>
              </a:buClr>
              <a:buFont typeface="Arial" panose="020B0604020202020204" pitchFamily="34" charset="0"/>
              <a:buChar char="•"/>
              <a:defRPr/>
            </a:pPr>
            <a:r>
              <a:rPr lang="en-GB" dirty="0"/>
              <a:t>Primarily related to purpose </a:t>
            </a:r>
          </a:p>
          <a:p>
            <a:pPr>
              <a:spcAft>
                <a:spcPts val="600"/>
              </a:spcAft>
              <a:buClr>
                <a:schemeClr val="bg2">
                  <a:lumMod val="75000"/>
                </a:schemeClr>
              </a:buClr>
              <a:buFont typeface="Arial" panose="020B0604020202020204" pitchFamily="34" charset="0"/>
              <a:buChar char="•"/>
              <a:defRPr/>
            </a:pPr>
            <a:r>
              <a:rPr lang="en-GB" dirty="0"/>
              <a:t>Self-evident from findings </a:t>
            </a:r>
          </a:p>
          <a:p>
            <a:pPr>
              <a:spcAft>
                <a:spcPts val="600"/>
              </a:spcAft>
              <a:buClr>
                <a:schemeClr val="bg2">
                  <a:lumMod val="75000"/>
                </a:schemeClr>
              </a:buClr>
              <a:buFont typeface="Arial" panose="020B0604020202020204" pitchFamily="34" charset="0"/>
              <a:buChar char="•"/>
              <a:defRPr/>
            </a:pPr>
            <a:r>
              <a:rPr lang="en-GB" dirty="0"/>
              <a:t>Proportionate</a:t>
            </a:r>
          </a:p>
          <a:p>
            <a:pPr>
              <a:spcAft>
                <a:spcPts val="600"/>
              </a:spcAft>
              <a:buClr>
                <a:schemeClr val="bg2">
                  <a:lumMod val="75000"/>
                </a:schemeClr>
              </a:buClr>
              <a:buFont typeface="Arial" panose="020B0604020202020204" pitchFamily="34" charset="0"/>
              <a:buChar char="•"/>
              <a:defRPr/>
            </a:pPr>
            <a:r>
              <a:rPr lang="en-GB" dirty="0"/>
              <a:t>Achievable</a:t>
            </a:r>
          </a:p>
          <a:p>
            <a:pPr lvl="3">
              <a:spcAft>
                <a:spcPts val="0"/>
              </a:spcAft>
              <a:buClr>
                <a:schemeClr val="bg2">
                  <a:lumMod val="75000"/>
                </a:schemeClr>
              </a:buClr>
              <a:buFont typeface="Arial" pitchFamily="34" charset="0"/>
              <a:buChar char="•"/>
              <a:defRPr/>
            </a:pPr>
            <a:endParaRPr lang="en-GB" sz="1400" dirty="0">
              <a:solidFill>
                <a:srgbClr val="7F7F7F">
                  <a:lumMod val="75000"/>
                </a:srgbClr>
              </a:solidFill>
            </a:endParaRPr>
          </a:p>
          <a:p>
            <a:pPr marL="216000" lvl="3" indent="0">
              <a:spcAft>
                <a:spcPts val="0"/>
              </a:spcAft>
              <a:buClr>
                <a:schemeClr val="bg2">
                  <a:lumMod val="75000"/>
                </a:schemeClr>
              </a:buClr>
              <a:buNone/>
              <a:defRPr/>
            </a:pPr>
            <a:r>
              <a:rPr lang="en-GB" dirty="0"/>
              <a:t>Below are a couple of examples of possible recommendations:</a:t>
            </a:r>
          </a:p>
          <a:p>
            <a:pPr marL="216000" lvl="3" indent="0">
              <a:spcAft>
                <a:spcPts val="0"/>
              </a:spcAft>
              <a:buClr>
                <a:schemeClr val="bg2">
                  <a:lumMod val="75000"/>
                </a:schemeClr>
              </a:buClr>
              <a:buNone/>
              <a:defRPr/>
            </a:pPr>
            <a:endParaRPr lang="en-GB" dirty="0"/>
          </a:p>
          <a:p>
            <a:pPr marL="558900" lvl="3" indent="-342900">
              <a:spcAft>
                <a:spcPts val="600"/>
              </a:spcAft>
              <a:buClr>
                <a:schemeClr val="bg2">
                  <a:lumMod val="75000"/>
                </a:schemeClr>
              </a:buClr>
              <a:buFont typeface="+mj-lt"/>
              <a:buAutoNum type="arabicPeriod"/>
              <a:defRPr/>
            </a:pPr>
            <a:r>
              <a:rPr lang="en-GB" dirty="0"/>
              <a:t>The findings indicate that not all hot meals are reaching the resident at the correct temperature. We recommend a review of your procedures to ensure that all residents get their meal at the right temperature and inform us of the actions taken in this regard </a:t>
            </a:r>
          </a:p>
          <a:p>
            <a:pPr marL="558900" lvl="3" indent="-342900">
              <a:spcAft>
                <a:spcPts val="600"/>
              </a:spcAft>
              <a:buClr>
                <a:schemeClr val="bg2">
                  <a:lumMod val="75000"/>
                </a:schemeClr>
              </a:buClr>
              <a:buFont typeface="+mj-lt"/>
              <a:buAutoNum type="arabicPeriod"/>
              <a:defRPr/>
            </a:pPr>
            <a:r>
              <a:rPr lang="en-GB" dirty="0"/>
              <a:t>The report has highlighted excellent practice regarding the quality of your meal service and we recommend that with your approval we share this good practice</a:t>
            </a:r>
          </a:p>
          <a:p>
            <a:endParaRPr lang="en-GB" dirty="0"/>
          </a:p>
          <a:p>
            <a:r>
              <a:rPr lang="en-GB" dirty="0"/>
              <a:t>	As well as recommendations to the provider, there may be other recommendations that relate to commissioning or planning of services. </a:t>
            </a:r>
          </a:p>
          <a:p>
            <a:r>
              <a:rPr lang="en-GB" dirty="0"/>
              <a:t>	Be clear in who the recommendation relates to. </a:t>
            </a:r>
          </a:p>
        </p:txBody>
      </p:sp>
    </p:spTree>
    <p:extLst>
      <p:ext uri="{BB962C8B-B14F-4D97-AF65-F5344CB8AC3E}">
        <p14:creationId xmlns:p14="http://schemas.microsoft.com/office/powerpoint/2010/main" val="940000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Follow up activity </a:t>
            </a:r>
          </a:p>
        </p:txBody>
      </p:sp>
      <p:sp>
        <p:nvSpPr>
          <p:cNvPr id="3" name="Content Placeholder 2"/>
          <p:cNvSpPr>
            <a:spLocks noGrp="1"/>
          </p:cNvSpPr>
          <p:nvPr>
            <p:ph idx="1"/>
          </p:nvPr>
        </p:nvSpPr>
        <p:spPr/>
        <p:txBody>
          <a:bodyPr/>
          <a:lstStyle/>
          <a:p>
            <a:pPr>
              <a:spcAft>
                <a:spcPts val="600"/>
              </a:spcAft>
              <a:buFont typeface="Arial" panose="020B0604020202020204" pitchFamily="34" charset="0"/>
              <a:buChar char="•"/>
            </a:pPr>
            <a:r>
              <a:rPr lang="en-GB" dirty="0"/>
              <a:t>Providers have a duty to respond to any recommendations made by local Healthwatch within 20 working days</a:t>
            </a:r>
          </a:p>
          <a:p>
            <a:pPr>
              <a:spcAft>
                <a:spcPts val="600"/>
              </a:spcAft>
              <a:buFont typeface="Arial" panose="020B0604020202020204" pitchFamily="34" charset="0"/>
              <a:buChar char="•"/>
            </a:pPr>
            <a:r>
              <a:rPr lang="en-GB" dirty="0"/>
              <a:t>When your report if final, share with service users, the provider, commissioners, other key partners and the public </a:t>
            </a:r>
          </a:p>
          <a:p>
            <a:pPr>
              <a:spcAft>
                <a:spcPts val="600"/>
              </a:spcAft>
              <a:buFont typeface="Arial" panose="020B0604020202020204" pitchFamily="34" charset="0"/>
              <a:buChar char="•"/>
            </a:pPr>
            <a:r>
              <a:rPr lang="en-GB" dirty="0"/>
              <a:t>Agree any follow up visits to see if any of the changes local Healthwatch recommended have been implemented</a:t>
            </a:r>
          </a:p>
          <a:p>
            <a:pPr>
              <a:spcAft>
                <a:spcPts val="600"/>
              </a:spcAft>
              <a:buFont typeface="Arial" panose="020B0604020202020204" pitchFamily="34" charset="0"/>
              <a:buChar char="•"/>
            </a:pPr>
            <a:r>
              <a:rPr lang="en-GB" dirty="0"/>
              <a:t>Consider any specific groups or meetings where you that might have a particular interested in the report.</a:t>
            </a:r>
          </a:p>
        </p:txBody>
      </p:sp>
    </p:spTree>
    <p:extLst>
      <p:ext uri="{BB962C8B-B14F-4D97-AF65-F5344CB8AC3E}">
        <p14:creationId xmlns:p14="http://schemas.microsoft.com/office/powerpoint/2010/main" val="3330320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32856"/>
            <a:ext cx="7772400" cy="1362075"/>
          </a:xfrm>
        </p:spPr>
        <p:txBody>
          <a:bodyPr/>
          <a:lstStyle/>
          <a:p>
            <a:pPr algn="ctr"/>
            <a:r>
              <a:rPr lang="en-GB" dirty="0"/>
              <a:t>Practical Activity</a:t>
            </a:r>
            <a:br>
              <a:rPr lang="en-GB" dirty="0"/>
            </a:br>
            <a:endParaRPr lang="en-GB" dirty="0"/>
          </a:p>
        </p:txBody>
      </p:sp>
      <p:sp>
        <p:nvSpPr>
          <p:cNvPr id="3" name="Content Placeholder 2"/>
          <p:cNvSpPr>
            <a:spLocks noGrp="1"/>
          </p:cNvSpPr>
          <p:nvPr>
            <p:ph type="body" idx="1"/>
          </p:nvPr>
        </p:nvSpPr>
        <p:spPr>
          <a:xfrm>
            <a:off x="611560" y="3140968"/>
            <a:ext cx="7772400" cy="864096"/>
          </a:xfrm>
        </p:spPr>
        <p:txBody>
          <a:bodyPr/>
          <a:lstStyle/>
          <a:p>
            <a:r>
              <a:rPr lang="en-GB" sz="2900" b="1" dirty="0">
                <a:solidFill>
                  <a:srgbClr val="004F6B"/>
                </a:solidFill>
              </a:rPr>
              <a:t>How can Enter and View add value?</a:t>
            </a:r>
          </a:p>
          <a:p>
            <a:endParaRPr lang="en-GB" dirty="0"/>
          </a:p>
        </p:txBody>
      </p:sp>
    </p:spTree>
    <p:extLst>
      <p:ext uri="{BB962C8B-B14F-4D97-AF65-F5344CB8AC3E}">
        <p14:creationId xmlns:p14="http://schemas.microsoft.com/office/powerpoint/2010/main" val="1636047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Enter and View can add value</a:t>
            </a:r>
          </a:p>
        </p:txBody>
      </p:sp>
      <p:sp>
        <p:nvSpPr>
          <p:cNvPr id="3" name="Content Placeholder 2"/>
          <p:cNvSpPr>
            <a:spLocks noGrp="1"/>
          </p:cNvSpPr>
          <p:nvPr>
            <p:ph idx="1"/>
          </p:nvPr>
        </p:nvSpPr>
        <p:spPr/>
        <p:txBody>
          <a:bodyPr/>
          <a:lstStyle/>
          <a:p>
            <a:pPr marL="0" indent="0">
              <a:buClr>
                <a:schemeClr val="bg2">
                  <a:lumMod val="75000"/>
                </a:schemeClr>
              </a:buClr>
            </a:pPr>
            <a:r>
              <a:rPr lang="en-GB" dirty="0"/>
              <a:t>Enter and View can:</a:t>
            </a:r>
          </a:p>
          <a:p>
            <a:pPr marL="0" indent="0">
              <a:buClr>
                <a:schemeClr val="bg2">
                  <a:lumMod val="75000"/>
                </a:schemeClr>
              </a:buClr>
            </a:pPr>
            <a:endParaRPr lang="en-GB" dirty="0"/>
          </a:p>
          <a:p>
            <a:pPr marL="285750" indent="-285750">
              <a:spcBef>
                <a:spcPts val="0"/>
              </a:spcBef>
              <a:spcAft>
                <a:spcPts val="600"/>
              </a:spcAft>
              <a:buClr>
                <a:schemeClr val="bg2">
                  <a:lumMod val="75000"/>
                </a:schemeClr>
              </a:buClr>
              <a:buFont typeface="Arial" pitchFamily="34" charset="0"/>
              <a:buChar char="•"/>
            </a:pPr>
            <a:r>
              <a:rPr lang="en-GB" dirty="0"/>
              <a:t>Be a way to engage with people who might otherwise not be heard</a:t>
            </a:r>
          </a:p>
          <a:p>
            <a:pPr marL="285750" indent="-285750">
              <a:spcBef>
                <a:spcPts val="0"/>
              </a:spcBef>
              <a:spcAft>
                <a:spcPts val="600"/>
              </a:spcAft>
              <a:buClr>
                <a:schemeClr val="bg2">
                  <a:lumMod val="75000"/>
                </a:schemeClr>
              </a:buClr>
              <a:buFont typeface="Arial" pitchFamily="34" charset="0"/>
              <a:buChar char="•"/>
            </a:pPr>
            <a:r>
              <a:rPr lang="en-GB" dirty="0"/>
              <a:t>Persuade providers to implement change</a:t>
            </a:r>
          </a:p>
          <a:p>
            <a:pPr marL="285750" indent="-285750">
              <a:spcBef>
                <a:spcPts val="0"/>
              </a:spcBef>
              <a:spcAft>
                <a:spcPts val="600"/>
              </a:spcAft>
              <a:buClr>
                <a:schemeClr val="bg2">
                  <a:lumMod val="75000"/>
                </a:schemeClr>
              </a:buClr>
              <a:buFont typeface="Arial" pitchFamily="34" charset="0"/>
              <a:buChar char="•"/>
            </a:pPr>
            <a:r>
              <a:rPr lang="en-GB" dirty="0"/>
              <a:t>Contribute to short, medium and long term planning and commissioning </a:t>
            </a:r>
          </a:p>
          <a:p>
            <a:pPr marL="285750" indent="-285750">
              <a:spcBef>
                <a:spcPts val="0"/>
              </a:spcBef>
              <a:spcAft>
                <a:spcPts val="600"/>
              </a:spcAft>
              <a:buClr>
                <a:schemeClr val="bg2">
                  <a:lumMod val="75000"/>
                </a:schemeClr>
              </a:buClr>
              <a:buFont typeface="Arial" pitchFamily="34" charset="0"/>
              <a:buChar char="•"/>
            </a:pPr>
            <a:r>
              <a:rPr lang="en-GB" dirty="0"/>
              <a:t>Provide vital intelligence to regulators, and the local system as a whole </a:t>
            </a:r>
          </a:p>
          <a:p>
            <a:pPr>
              <a:buFont typeface="Arial" panose="020B0604020202020204" pitchFamily="34" charset="0"/>
              <a:buChar char="•"/>
            </a:pPr>
            <a:endParaRPr lang="en-GB" dirty="0"/>
          </a:p>
          <a:p>
            <a:pPr marL="0" indent="0"/>
            <a:r>
              <a:rPr lang="en-GB" dirty="0"/>
              <a:t>In isolation activity may accomplish small scale changes, large scale changes will require the combined influence of a range of health and social care organisations and statutory bodies, as well as local Healthwatch. The following slide gives an overview of the reach of local Healthwatch work.</a:t>
            </a:r>
          </a:p>
          <a:p>
            <a:endParaRPr lang="en-GB" dirty="0"/>
          </a:p>
        </p:txBody>
      </p:sp>
    </p:spTree>
    <p:extLst>
      <p:ext uri="{BB962C8B-B14F-4D97-AF65-F5344CB8AC3E}">
        <p14:creationId xmlns:p14="http://schemas.microsoft.com/office/powerpoint/2010/main" val="577146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848872" cy="1278566"/>
          </a:xfrm>
        </p:spPr>
        <p:txBody>
          <a:bodyPr/>
          <a:lstStyle/>
          <a:p>
            <a:r>
              <a:rPr lang="en-GB" dirty="0"/>
              <a:t>Working in partnership - the range of stakeholders local Healthwatch can influence </a:t>
            </a:r>
          </a:p>
        </p:txBody>
      </p:sp>
      <p:graphicFrame>
        <p:nvGraphicFramePr>
          <p:cNvPr id="6" name="Object 5"/>
          <p:cNvGraphicFramePr>
            <a:graphicFrameLocks noChangeAspect="1"/>
          </p:cNvGraphicFramePr>
          <p:nvPr>
            <p:extLst>
              <p:ext uri="{D42A27DB-BD31-4B8C-83A1-F6EECF244321}">
                <p14:modId xmlns:p14="http://schemas.microsoft.com/office/powerpoint/2010/main" val="1850897796"/>
              </p:ext>
            </p:extLst>
          </p:nvPr>
        </p:nvGraphicFramePr>
        <p:xfrm>
          <a:off x="539552" y="1268760"/>
          <a:ext cx="7488832" cy="5180526"/>
        </p:xfrm>
        <a:graphic>
          <a:graphicData uri="http://schemas.openxmlformats.org/presentationml/2006/ole">
            <mc:AlternateContent xmlns:mc="http://schemas.openxmlformats.org/markup-compatibility/2006">
              <mc:Choice xmlns:v="urn:schemas-microsoft-com:vml" Requires="v">
                <p:oleObj name="Slide" r:id="rId3" imgW="1362702" imgH="943594" progId="PowerPoint.Slide.12">
                  <p:embed/>
                </p:oleObj>
              </mc:Choice>
              <mc:Fallback>
                <p:oleObj name="Slide" r:id="rId3" imgW="1362702" imgH="943594" progId="PowerPoint.Slide.12">
                  <p:embed/>
                  <p:pic>
                    <p:nvPicPr>
                      <p:cNvPr id="0" name="Object 4"/>
                      <p:cNvPicPr>
                        <a:picLocks noChangeAspect="1" noChangeArrowheads="1"/>
                      </p:cNvPicPr>
                      <p:nvPr/>
                    </p:nvPicPr>
                    <p:blipFill>
                      <a:blip r:embed="rId4"/>
                      <a:srcRect t="15181"/>
                      <a:stretch>
                        <a:fillRect/>
                      </a:stretch>
                    </p:blipFill>
                    <p:spPr bwMode="auto">
                      <a:xfrm>
                        <a:off x="539552" y="1268760"/>
                        <a:ext cx="7488832" cy="5180526"/>
                      </a:xfrm>
                      <a:prstGeom prst="rect">
                        <a:avLst/>
                      </a:prstGeom>
                      <a:solidFill>
                        <a:srgbClr val="99CC00"/>
                      </a:solidFill>
                      <a:ln>
                        <a:solidFill>
                          <a:schemeClr val="tx2"/>
                        </a:solidFill>
                      </a:ln>
                    </p:spPr>
                  </p:pic>
                </p:oleObj>
              </mc:Fallback>
            </mc:AlternateContent>
          </a:graphicData>
        </a:graphic>
      </p:graphicFrame>
    </p:spTree>
    <p:extLst>
      <p:ext uri="{BB962C8B-B14F-4D97-AF65-F5344CB8AC3E}">
        <p14:creationId xmlns:p14="http://schemas.microsoft.com/office/powerpoint/2010/main" val="385795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Enter and View?</a:t>
            </a:r>
          </a:p>
        </p:txBody>
      </p:sp>
      <p:sp>
        <p:nvSpPr>
          <p:cNvPr id="3" name="Content Placeholder 2"/>
          <p:cNvSpPr>
            <a:spLocks noGrp="1"/>
          </p:cNvSpPr>
          <p:nvPr>
            <p:ph idx="1"/>
          </p:nvPr>
        </p:nvSpPr>
        <p:spPr>
          <a:xfrm>
            <a:off x="1074561" y="1594811"/>
            <a:ext cx="7218363" cy="4421187"/>
          </a:xfrm>
        </p:spPr>
        <p:txBody>
          <a:bodyPr/>
          <a:lstStyle/>
          <a:p>
            <a:pPr marL="0" indent="0"/>
            <a:r>
              <a:rPr lang="en-GB" dirty="0"/>
              <a:t>Local Healthwatch have powers of entry, and providers have a duty to allow entry, if local Healthwatch operate under the principles of the legislation set out below:  </a:t>
            </a:r>
          </a:p>
          <a:p>
            <a:pPr marL="0" indent="0"/>
            <a:endParaRPr lang="en-GB" dirty="0"/>
          </a:p>
          <a:p>
            <a:pPr>
              <a:spcAft>
                <a:spcPts val="600"/>
              </a:spcAft>
              <a:buFont typeface="Arial" panose="020B0604020202020204" pitchFamily="34" charset="0"/>
              <a:buChar char="•"/>
            </a:pPr>
            <a:r>
              <a:rPr lang="en-GB" dirty="0"/>
              <a:t>To go into health and social care premises to hear and see how people experience the service </a:t>
            </a:r>
          </a:p>
          <a:p>
            <a:pPr>
              <a:spcAft>
                <a:spcPts val="600"/>
              </a:spcAft>
              <a:buFont typeface="Arial" panose="020B0604020202020204" pitchFamily="34" charset="0"/>
              <a:buChar char="•"/>
            </a:pPr>
            <a:r>
              <a:rPr lang="en-GB" dirty="0"/>
              <a:t>To collect the views of people at the point of service delivery</a:t>
            </a:r>
          </a:p>
          <a:p>
            <a:pPr>
              <a:spcAft>
                <a:spcPts val="600"/>
              </a:spcAft>
              <a:buFont typeface="Arial" panose="020B0604020202020204" pitchFamily="34" charset="0"/>
              <a:buChar char="•"/>
            </a:pPr>
            <a:r>
              <a:rPr lang="en-GB" dirty="0"/>
              <a:t>To collect the views of carers and relatives of service users</a:t>
            </a:r>
          </a:p>
          <a:p>
            <a:pPr>
              <a:spcAft>
                <a:spcPts val="600"/>
              </a:spcAft>
              <a:buFont typeface="Arial" panose="020B0604020202020204" pitchFamily="34" charset="0"/>
              <a:buChar char="•"/>
            </a:pPr>
            <a:r>
              <a:rPr lang="en-GB" dirty="0"/>
              <a:t>To observe the nature and quality of services </a:t>
            </a:r>
          </a:p>
          <a:p>
            <a:pPr>
              <a:spcAft>
                <a:spcPts val="600"/>
              </a:spcAft>
              <a:buFont typeface="Arial" panose="020B0604020202020204" pitchFamily="34" charset="0"/>
              <a:buChar char="•"/>
            </a:pPr>
            <a:r>
              <a:rPr lang="en-GB" dirty="0"/>
              <a:t>To collate evidence-based feedback</a:t>
            </a:r>
          </a:p>
          <a:p>
            <a:pPr>
              <a:spcAft>
                <a:spcPts val="600"/>
              </a:spcAft>
              <a:buFont typeface="Arial" panose="020B0604020202020204" pitchFamily="34" charset="0"/>
              <a:buChar char="•"/>
            </a:pPr>
            <a:r>
              <a:rPr lang="en-GB" dirty="0"/>
              <a:t>To report to providers, regulators, Local Authority and NHS commissioners and quality assurers, the public, Healthwatch England and any other relevant partners</a:t>
            </a:r>
          </a:p>
          <a:p>
            <a:pPr>
              <a:spcAft>
                <a:spcPts val="600"/>
              </a:spcAft>
              <a:buFont typeface="Arial" panose="020B0604020202020204" pitchFamily="34" charset="0"/>
              <a:buChar char="•"/>
            </a:pPr>
            <a:r>
              <a:rPr lang="en-GB" dirty="0"/>
              <a:t>To develop insights and recommendations across multiple visits to inform strategic decision making at local and national levels.</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126186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000" y="2718140"/>
            <a:ext cx="7218000" cy="1248515"/>
          </a:xfrm>
        </p:spPr>
        <p:txBody>
          <a:bodyPr/>
          <a:lstStyle/>
          <a:p>
            <a:pPr algn="ctr"/>
            <a:r>
              <a:rPr lang="en-GB" sz="6000" dirty="0"/>
              <a:t>Close</a:t>
            </a:r>
          </a:p>
        </p:txBody>
      </p:sp>
      <p:sp>
        <p:nvSpPr>
          <p:cNvPr id="3" name="Content Placeholder 2"/>
          <p:cNvSpPr>
            <a:spLocks noGrp="1"/>
          </p:cNvSpPr>
          <p:nvPr>
            <p:ph idx="1"/>
          </p:nvPr>
        </p:nvSpPr>
        <p:spPr/>
        <p:txBody>
          <a:bodyPr/>
          <a:lstStyle/>
          <a:p>
            <a:pPr marL="285750" indent="-285750">
              <a:buClr>
                <a:schemeClr val="bg2">
                  <a:lumMod val="75000"/>
                </a:schemeClr>
              </a:buClr>
              <a:buFont typeface="Arial" pitchFamily="34" charset="0"/>
              <a:buChar char="•"/>
            </a:pPr>
            <a:endParaRPr lang="en-GB" dirty="0"/>
          </a:p>
          <a:p>
            <a:pPr marL="285750" indent="-285750">
              <a:buClr>
                <a:schemeClr val="bg2">
                  <a:lumMod val="75000"/>
                </a:schemeClr>
              </a:buClr>
              <a:buFont typeface="Arial" pitchFamily="34" charset="0"/>
              <a:buChar char="•"/>
            </a:pPr>
            <a:endParaRPr lang="en-GB" dirty="0"/>
          </a:p>
          <a:p>
            <a:endParaRPr lang="en-GB" dirty="0"/>
          </a:p>
        </p:txBody>
      </p:sp>
    </p:spTree>
    <p:extLst>
      <p:ext uri="{BB962C8B-B14F-4D97-AF65-F5344CB8AC3E}">
        <p14:creationId xmlns:p14="http://schemas.microsoft.com/office/powerpoint/2010/main" val="366158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does Enter and View apply?</a:t>
            </a:r>
          </a:p>
        </p:txBody>
      </p:sp>
      <p:sp>
        <p:nvSpPr>
          <p:cNvPr id="3" name="Content Placeholder 2"/>
          <p:cNvSpPr>
            <a:spLocks noGrp="1"/>
          </p:cNvSpPr>
          <p:nvPr>
            <p:ph idx="1"/>
          </p:nvPr>
        </p:nvSpPr>
        <p:spPr/>
        <p:txBody>
          <a:bodyPr/>
          <a:lstStyle/>
          <a:p>
            <a:r>
              <a:rPr lang="en-GB" dirty="0"/>
              <a:t>The guiding principle: the legislation allows Enter and View activity to be undertaken on premises where health and social care is publically funded:</a:t>
            </a:r>
          </a:p>
          <a:p>
            <a:endParaRPr lang="en-GB" dirty="0"/>
          </a:p>
          <a:p>
            <a:pPr>
              <a:spcAft>
                <a:spcPts val="600"/>
              </a:spcAft>
              <a:buFont typeface="Arial" panose="020B0604020202020204" pitchFamily="34" charset="0"/>
              <a:buChar char="•"/>
            </a:pPr>
            <a:r>
              <a:rPr lang="en-GB" dirty="0"/>
              <a:t>NHS Trusts</a:t>
            </a:r>
          </a:p>
          <a:p>
            <a:pPr>
              <a:spcAft>
                <a:spcPts val="600"/>
              </a:spcAft>
              <a:buFont typeface="Arial" panose="020B0604020202020204" pitchFamily="34" charset="0"/>
              <a:buChar char="•"/>
            </a:pPr>
            <a:r>
              <a:rPr lang="en-GB" dirty="0"/>
              <a:t>NHS Foundation Trusts</a:t>
            </a:r>
          </a:p>
          <a:p>
            <a:pPr>
              <a:spcAft>
                <a:spcPts val="600"/>
              </a:spcAft>
              <a:buFont typeface="Arial" panose="020B0604020202020204" pitchFamily="34" charset="0"/>
              <a:buChar char="•"/>
            </a:pPr>
            <a:r>
              <a:rPr lang="en-GB" dirty="0"/>
              <a:t>Local Authorities</a:t>
            </a:r>
          </a:p>
          <a:p>
            <a:pPr>
              <a:spcAft>
                <a:spcPts val="600"/>
              </a:spcAft>
              <a:buFont typeface="Arial" panose="020B0604020202020204" pitchFamily="34" charset="0"/>
              <a:buChar char="•"/>
            </a:pPr>
            <a:r>
              <a:rPr lang="en-GB" dirty="0"/>
              <a:t>Primary medical services, such as GPs</a:t>
            </a:r>
          </a:p>
          <a:p>
            <a:pPr>
              <a:spcAft>
                <a:spcPts val="600"/>
              </a:spcAft>
              <a:buFont typeface="Arial" panose="020B0604020202020204" pitchFamily="34" charset="0"/>
              <a:buChar char="•"/>
            </a:pPr>
            <a:r>
              <a:rPr lang="en-GB" dirty="0"/>
              <a:t>Primary dental services, such as dentists </a:t>
            </a:r>
          </a:p>
          <a:p>
            <a:pPr>
              <a:spcAft>
                <a:spcPts val="600"/>
              </a:spcAft>
              <a:buFont typeface="Arial" panose="020B0604020202020204" pitchFamily="34" charset="0"/>
              <a:buChar char="•"/>
            </a:pPr>
            <a:r>
              <a:rPr lang="en-GB" dirty="0"/>
              <a:t>Primary Ophthalmic services, such as opticians</a:t>
            </a:r>
          </a:p>
          <a:p>
            <a:pPr>
              <a:spcAft>
                <a:spcPts val="600"/>
              </a:spcAft>
              <a:buFont typeface="Arial" panose="020B0604020202020204" pitchFamily="34" charset="0"/>
              <a:buChar char="•"/>
            </a:pPr>
            <a:r>
              <a:rPr lang="en-GB" dirty="0"/>
              <a:t>Pharmaceutical services such as community pharmacists</a:t>
            </a:r>
          </a:p>
          <a:p>
            <a:pPr>
              <a:spcAft>
                <a:spcPts val="600"/>
              </a:spcAft>
              <a:buFont typeface="Arial" panose="020B0604020202020204" pitchFamily="34" charset="0"/>
              <a:buChar char="•"/>
            </a:pPr>
            <a:r>
              <a:rPr lang="en-GB" dirty="0"/>
              <a:t>Premises which have been contracted by Local Authorities or the NHS to provide health or care services, such as adult social care homes and day-care centres.</a:t>
            </a:r>
          </a:p>
          <a:p>
            <a:endParaRPr lang="en-GB" dirty="0"/>
          </a:p>
          <a:p>
            <a:endParaRPr lang="en-GB" dirty="0"/>
          </a:p>
        </p:txBody>
      </p:sp>
    </p:spTree>
    <p:extLst>
      <p:ext uri="{BB962C8B-B14F-4D97-AF65-F5344CB8AC3E}">
        <p14:creationId xmlns:p14="http://schemas.microsoft.com/office/powerpoint/2010/main" val="291818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does Enter and View not apply?</a:t>
            </a:r>
          </a:p>
        </p:txBody>
      </p:sp>
      <p:sp>
        <p:nvSpPr>
          <p:cNvPr id="3" name="Content Placeholder 2"/>
          <p:cNvSpPr>
            <a:spLocks noGrp="1"/>
          </p:cNvSpPr>
          <p:nvPr>
            <p:ph idx="1"/>
          </p:nvPr>
        </p:nvSpPr>
        <p:spPr>
          <a:xfrm>
            <a:off x="1043608" y="1772816"/>
            <a:ext cx="7218363" cy="4421187"/>
          </a:xfrm>
        </p:spPr>
        <p:txBody>
          <a:bodyPr/>
          <a:lstStyle/>
          <a:p>
            <a:r>
              <a:rPr lang="en-GB" dirty="0"/>
              <a:t>The duty to allow entry does not apply in the following circumstances:</a:t>
            </a:r>
          </a:p>
          <a:p>
            <a:endParaRPr lang="en-GB" dirty="0"/>
          </a:p>
          <a:p>
            <a:pPr>
              <a:spcAft>
                <a:spcPts val="600"/>
              </a:spcAft>
              <a:buFont typeface="Arial" panose="020B0604020202020204" pitchFamily="34" charset="0"/>
              <a:buChar char="•"/>
            </a:pPr>
            <a:r>
              <a:rPr lang="en-GB" dirty="0"/>
              <a:t>If the visit compromises either the effective provision of a service or the privacy or dignity of any person</a:t>
            </a:r>
          </a:p>
          <a:p>
            <a:pPr>
              <a:spcAft>
                <a:spcPts val="600"/>
              </a:spcAft>
              <a:buFont typeface="Arial" panose="020B0604020202020204" pitchFamily="34" charset="0"/>
              <a:buChar char="•"/>
            </a:pPr>
            <a:r>
              <a:rPr lang="en-GB" dirty="0"/>
              <a:t>Where the part(s) of premises are used solely as accommodation for employees</a:t>
            </a:r>
          </a:p>
          <a:p>
            <a:pPr>
              <a:spcAft>
                <a:spcPts val="600"/>
              </a:spcAft>
              <a:buFont typeface="Arial" panose="020B0604020202020204" pitchFamily="34" charset="0"/>
              <a:buChar char="•"/>
            </a:pPr>
            <a:r>
              <a:rPr lang="en-GB" dirty="0"/>
              <a:t>Where health and social care services are not provided at the premises (such as offices) or where they are not being provided at the time of the visit (for example when facilities and premises are closed)</a:t>
            </a:r>
          </a:p>
          <a:p>
            <a:pPr>
              <a:spcAft>
                <a:spcPts val="600"/>
              </a:spcAft>
              <a:buFont typeface="Arial" panose="020B0604020202020204" pitchFamily="34" charset="0"/>
              <a:buChar char="•"/>
            </a:pPr>
            <a:r>
              <a:rPr lang="en-GB" dirty="0"/>
              <a:t>If, in the opinion of the provider of the service being visited, the authorised representative, in seeking to ‘Enter and View’ its premises, is not acting reasonably and proportionately</a:t>
            </a:r>
          </a:p>
          <a:p>
            <a:pPr>
              <a:spcAft>
                <a:spcPts val="600"/>
              </a:spcAft>
              <a:buFont typeface="Arial" panose="020B0604020202020204" pitchFamily="34" charset="0"/>
              <a:buChar char="•"/>
            </a:pPr>
            <a:r>
              <a:rPr lang="en-GB" dirty="0"/>
              <a:t>If the authorised representative does not provide evidence that he or she is authorised</a:t>
            </a:r>
          </a:p>
          <a:p>
            <a:endParaRPr lang="en-GB" dirty="0"/>
          </a:p>
          <a:p>
            <a:endParaRPr lang="en-GB" dirty="0"/>
          </a:p>
        </p:txBody>
      </p:sp>
    </p:spTree>
    <p:extLst>
      <p:ext uri="{BB962C8B-B14F-4D97-AF65-F5344CB8AC3E}">
        <p14:creationId xmlns:p14="http://schemas.microsoft.com/office/powerpoint/2010/main" val="359508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does Enter and View not apply?</a:t>
            </a:r>
          </a:p>
        </p:txBody>
      </p:sp>
      <p:sp>
        <p:nvSpPr>
          <p:cNvPr id="3" name="Content Placeholder 2"/>
          <p:cNvSpPr>
            <a:spLocks noGrp="1"/>
          </p:cNvSpPr>
          <p:nvPr>
            <p:ph idx="1"/>
          </p:nvPr>
        </p:nvSpPr>
        <p:spPr>
          <a:xfrm>
            <a:off x="1074198" y="1412776"/>
            <a:ext cx="7218363" cy="4702323"/>
          </a:xfrm>
        </p:spPr>
        <p:txBody>
          <a:bodyPr/>
          <a:lstStyle/>
          <a:p>
            <a:pPr marL="0" indent="0"/>
            <a:r>
              <a:rPr lang="en-GB" dirty="0"/>
              <a:t>The duty to allow entry does not apply in the following circumstances:</a:t>
            </a:r>
          </a:p>
          <a:p>
            <a:pPr>
              <a:buFont typeface="Arial" panose="020B0604020202020204" pitchFamily="34" charset="0"/>
              <a:buChar char="•"/>
            </a:pPr>
            <a:endParaRPr lang="en-GB" dirty="0"/>
          </a:p>
          <a:p>
            <a:pPr>
              <a:spcAft>
                <a:spcPts val="600"/>
              </a:spcAft>
              <a:buFont typeface="Arial" panose="020B0604020202020204" pitchFamily="34" charset="0"/>
              <a:buChar char="•"/>
            </a:pPr>
            <a:r>
              <a:rPr lang="en-GB" dirty="0"/>
              <a:t>If the premises where the care is being provided is a person’s own home, e.g. privately funded assisted living facilities. This does not mean that an Authorised Representative cannot enter when invited by residents – it just means that there is no duty to allow local Healthwatch to enter. </a:t>
            </a:r>
          </a:p>
          <a:p>
            <a:pPr>
              <a:spcAft>
                <a:spcPts val="600"/>
              </a:spcAft>
              <a:buFont typeface="Arial" panose="020B0604020202020204" pitchFamily="34" charset="0"/>
              <a:buChar char="•"/>
            </a:pPr>
            <a:r>
              <a:rPr lang="en-GB" dirty="0"/>
              <a:t>Where the premises are non-communal parts of care homes, e.g. a resident’s bedroom. If a resident asks an authorised representative to come into their bedroom, the local Healthwatch decides to agree to this, they need to feel comfortable they are operating within their own safeguarding policies and procedures, and the situation has been risk assessed. </a:t>
            </a:r>
          </a:p>
          <a:p>
            <a:pPr>
              <a:spcAft>
                <a:spcPts val="600"/>
              </a:spcAft>
              <a:buFont typeface="Arial" panose="020B0604020202020204" pitchFamily="34" charset="0"/>
              <a:buChar char="•"/>
            </a:pPr>
            <a:r>
              <a:rPr lang="en-GB" dirty="0"/>
              <a:t>If there are </a:t>
            </a:r>
            <a:r>
              <a:rPr lang="en-GB" b="1" dirty="0"/>
              <a:t>no people receiving</a:t>
            </a:r>
            <a:r>
              <a:rPr lang="en-GB" dirty="0"/>
              <a:t> publically funded services being provided on the premises.</a:t>
            </a:r>
          </a:p>
          <a:p>
            <a:pPr>
              <a:spcAft>
                <a:spcPts val="600"/>
              </a:spcAft>
              <a:buFont typeface="Arial" panose="020B0604020202020204" pitchFamily="34" charset="0"/>
              <a:buChar char="•"/>
            </a:pPr>
            <a:r>
              <a:rPr lang="en-GB" dirty="0"/>
              <a:t>The duty does not apply to the observing of any activities which relate to the provision of social care services to children. </a:t>
            </a:r>
          </a:p>
          <a:p>
            <a:pPr>
              <a:buFont typeface="Arial" panose="020B0604020202020204" pitchFamily="34" charset="0"/>
              <a:buChar char="•"/>
            </a:pPr>
            <a:endParaRPr lang="en-GB" dirty="0"/>
          </a:p>
          <a:p>
            <a:pPr marL="0" indent="0"/>
            <a:r>
              <a:rPr lang="en-GB" dirty="0"/>
              <a:t>If you are unclear about how a service is being funded, speak to the commissioner of the service.  </a:t>
            </a:r>
          </a:p>
        </p:txBody>
      </p:sp>
    </p:spTree>
    <p:extLst>
      <p:ext uri="{BB962C8B-B14F-4D97-AF65-F5344CB8AC3E}">
        <p14:creationId xmlns:p14="http://schemas.microsoft.com/office/powerpoint/2010/main" val="19646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1600" y="2558807"/>
            <a:ext cx="4572000" cy="1892826"/>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br>
              <a:rPr kumimoji="0" lang="en-GB" sz="2800" b="1" i="0" u="none" strike="noStrike" kern="0" cap="none" spc="0" normalizeH="0" baseline="0" noProof="0" dirty="0">
                <a:ln>
                  <a:noFill/>
                </a:ln>
                <a:solidFill>
                  <a:srgbClr val="004F6B"/>
                </a:solidFill>
                <a:effectLst/>
                <a:uLnTx/>
                <a:uFillTx/>
                <a:latin typeface="Trebuchet MS" pitchFamily="34" charset="0"/>
                <a:ea typeface="+mj-ea"/>
                <a:cs typeface="+mj-cs"/>
              </a:rPr>
            </a:br>
            <a:br>
              <a:rPr kumimoji="0" lang="en-GB" sz="2800" b="1" i="0" u="none" strike="noStrike" kern="0" cap="none" spc="0" normalizeH="0" baseline="0" noProof="0" dirty="0">
                <a:ln>
                  <a:noFill/>
                </a:ln>
                <a:solidFill>
                  <a:srgbClr val="004F6B"/>
                </a:solidFill>
                <a:effectLst/>
                <a:uLnTx/>
                <a:uFillTx/>
                <a:latin typeface="Trebuchet MS" pitchFamily="34" charset="0"/>
                <a:ea typeface="+mj-ea"/>
                <a:cs typeface="+mj-cs"/>
              </a:rPr>
            </a:br>
            <a:r>
              <a:rPr kumimoji="0" lang="en-GB" sz="2900" b="0" i="0" u="none" strike="noStrike" kern="0" cap="none" spc="0" normalizeH="0" baseline="0" noProof="0" dirty="0">
                <a:ln>
                  <a:noFill/>
                </a:ln>
                <a:solidFill>
                  <a:srgbClr val="004F6B"/>
                </a:solidFill>
                <a:effectLst/>
                <a:uLnTx/>
                <a:uFillTx/>
                <a:latin typeface="Trebuchet MS" pitchFamily="34" charset="0"/>
                <a:ea typeface="+mj-ea"/>
                <a:cs typeface="+mj-cs"/>
              </a:rPr>
              <a:t>What are the benefits?</a:t>
            </a:r>
            <a:br>
              <a:rPr kumimoji="0" lang="en-GB" sz="2900" b="0" i="0" u="none" strike="noStrike" kern="0" cap="none" spc="0" normalizeH="0" baseline="0" noProof="0" dirty="0">
                <a:ln>
                  <a:noFill/>
                </a:ln>
                <a:solidFill>
                  <a:srgbClr val="004F6B"/>
                </a:solidFill>
                <a:effectLst/>
                <a:uLnTx/>
                <a:uFillTx/>
                <a:latin typeface="Trebuchet MS" pitchFamily="34" charset="0"/>
                <a:ea typeface="+mj-ea"/>
                <a:cs typeface="+mj-cs"/>
              </a:rPr>
            </a:br>
            <a:r>
              <a:rPr kumimoji="0" lang="en-GB" sz="2900" b="0" i="0" u="none" strike="noStrike" kern="0" cap="none" spc="0" normalizeH="0" baseline="0" noProof="0" dirty="0">
                <a:ln>
                  <a:noFill/>
                </a:ln>
                <a:solidFill>
                  <a:srgbClr val="004F6B"/>
                </a:solidFill>
                <a:effectLst/>
                <a:uLnTx/>
                <a:uFillTx/>
                <a:latin typeface="Trebuchet MS" pitchFamily="34" charset="0"/>
                <a:ea typeface="+mj-ea"/>
                <a:cs typeface="+mj-cs"/>
              </a:rPr>
              <a:t>What are the risks?</a:t>
            </a:r>
            <a:endParaRPr kumimoji="0" lang="en-GB" sz="1800" b="0" i="0" u="none" strike="noStrike" kern="0" cap="none" spc="0" normalizeH="0" baseline="0" noProof="0" dirty="0">
              <a:ln>
                <a:noFill/>
              </a:ln>
              <a:solidFill>
                <a:sysClr val="windowText" lastClr="000000"/>
              </a:solidFill>
              <a:effectLst/>
              <a:uLnTx/>
              <a:uFillTx/>
            </a:endParaRPr>
          </a:p>
        </p:txBody>
      </p:sp>
      <p:sp>
        <p:nvSpPr>
          <p:cNvPr id="4" name="TextBox 3">
            <a:extLst>
              <a:ext uri="{FF2B5EF4-FFF2-40B4-BE49-F238E27FC236}">
                <a16:creationId xmlns:a16="http://schemas.microsoft.com/office/drawing/2014/main" id="{9DA1785F-47A6-4DB0-AE49-CE8D826E3C25}"/>
              </a:ext>
            </a:extLst>
          </p:cNvPr>
          <p:cNvSpPr txBox="1"/>
          <p:nvPr/>
        </p:nvSpPr>
        <p:spPr>
          <a:xfrm>
            <a:off x="2286000" y="2204864"/>
            <a:ext cx="5742384" cy="707886"/>
          </a:xfrm>
          <a:prstGeom prst="rect">
            <a:avLst/>
          </a:prstGeom>
          <a:noFill/>
        </p:spPr>
        <p:txBody>
          <a:bodyPr wrap="square">
            <a:spAutoFit/>
          </a:bodyPr>
          <a:lstStyle/>
          <a:p>
            <a:r>
              <a:rPr lang="en-GB" sz="4000" b="1" cap="all" dirty="0">
                <a:solidFill>
                  <a:schemeClr val="bg2"/>
                </a:solidFill>
                <a:latin typeface="Trebuchet MS" pitchFamily="34" charset="0"/>
                <a:ea typeface="+mj-ea"/>
                <a:cs typeface="+mj-cs"/>
              </a:rPr>
              <a:t>Practical Activity </a:t>
            </a:r>
          </a:p>
        </p:txBody>
      </p:sp>
    </p:spTree>
    <p:extLst>
      <p:ext uri="{BB962C8B-B14F-4D97-AF65-F5344CB8AC3E}">
        <p14:creationId xmlns:p14="http://schemas.microsoft.com/office/powerpoint/2010/main" val="1675266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Risks of Enter and View</a:t>
            </a:r>
          </a:p>
        </p:txBody>
      </p:sp>
      <p:sp>
        <p:nvSpPr>
          <p:cNvPr id="3" name="Content Placeholder 2"/>
          <p:cNvSpPr>
            <a:spLocks noGrp="1"/>
          </p:cNvSpPr>
          <p:nvPr>
            <p:ph idx="1"/>
          </p:nvPr>
        </p:nvSpPr>
        <p:spPr>
          <a:xfrm>
            <a:off x="1074561" y="1484784"/>
            <a:ext cx="7218363" cy="4421187"/>
          </a:xfrm>
        </p:spPr>
        <p:txBody>
          <a:bodyPr/>
          <a:lstStyle/>
          <a:p>
            <a:pPr marL="0" indent="0"/>
            <a:r>
              <a:rPr lang="en-GB" dirty="0"/>
              <a:t>The learning from the network over the last few years has identified the following areas of risk which can impact both on the reputation of local Healthwatch, but also on service users and service providers </a:t>
            </a:r>
          </a:p>
          <a:p>
            <a:endParaRPr lang="en-GB" dirty="0"/>
          </a:p>
          <a:p>
            <a:pPr>
              <a:spcAft>
                <a:spcPts val="600"/>
              </a:spcAft>
              <a:buFont typeface="Arial" panose="020B0604020202020204" pitchFamily="34" charset="0"/>
              <a:buChar char="•"/>
            </a:pPr>
            <a:r>
              <a:rPr lang="en-GB" dirty="0"/>
              <a:t>Lack of understanding of Enter and View, and it being used in a situation where there are a number of other organisations already involved</a:t>
            </a:r>
          </a:p>
          <a:p>
            <a:pPr>
              <a:spcAft>
                <a:spcPts val="600"/>
              </a:spcAft>
              <a:buFont typeface="Arial" panose="020B0604020202020204" pitchFamily="34" charset="0"/>
              <a:buChar char="•"/>
            </a:pPr>
            <a:r>
              <a:rPr lang="en-GB" dirty="0"/>
              <a:t>Unannounced Enter and View visit occurring on the same day as CQC inspection or similar activity (where this was not planned).</a:t>
            </a:r>
          </a:p>
          <a:p>
            <a:pPr>
              <a:spcAft>
                <a:spcPts val="600"/>
              </a:spcAft>
              <a:buFont typeface="Arial" panose="020B0604020202020204" pitchFamily="34" charset="0"/>
              <a:buChar char="•"/>
            </a:pPr>
            <a:r>
              <a:rPr lang="en-GB" dirty="0"/>
              <a:t>Authorised Representatives not being clear about the role of Enter and View and not able to explain to service users the purpose of the visit, not having enough training to meet the communication needs of the service user, or not being able to manage any personal agenda they may have towards a service.</a:t>
            </a:r>
          </a:p>
          <a:p>
            <a:pPr>
              <a:spcAft>
                <a:spcPts val="600"/>
              </a:spcAft>
              <a:buFont typeface="Arial" panose="020B0604020202020204" pitchFamily="34" charset="0"/>
              <a:buChar char="•"/>
            </a:pPr>
            <a:r>
              <a:rPr lang="en-GB" dirty="0"/>
              <a:t>Enter and View reports being written from one person’s perspective, and not being grounded in what service users have told local Healthwatch</a:t>
            </a:r>
          </a:p>
          <a:p>
            <a:pPr>
              <a:spcAft>
                <a:spcPts val="600"/>
              </a:spcAft>
              <a:buFont typeface="Arial" panose="020B0604020202020204" pitchFamily="34" charset="0"/>
              <a:buChar char="•"/>
            </a:pPr>
            <a:r>
              <a:rPr lang="en-GB" dirty="0"/>
              <a:t>Recommendations being unclear as to what they are asking, who they are aimed at and are unachievable. </a:t>
            </a:r>
          </a:p>
        </p:txBody>
      </p:sp>
    </p:spTree>
    <p:extLst>
      <p:ext uri="{BB962C8B-B14F-4D97-AF65-F5344CB8AC3E}">
        <p14:creationId xmlns:p14="http://schemas.microsoft.com/office/powerpoint/2010/main" val="2071889428"/>
      </p:ext>
    </p:extLst>
  </p:cSld>
  <p:clrMapOvr>
    <a:masterClrMapping/>
  </p:clrMapOvr>
</p:sld>
</file>

<file path=ppt/theme/theme1.xml><?xml version="1.0" encoding="utf-8"?>
<a:theme xmlns:a="http://schemas.openxmlformats.org/drawingml/2006/main" name="1_HWE_PowerPoint">
  <a:themeElements>
    <a:clrScheme name="HWE_PowerPoint 1">
      <a:dk1>
        <a:srgbClr val="000000"/>
      </a:dk1>
      <a:lt1>
        <a:srgbClr val="FFFFFF"/>
      </a:lt1>
      <a:dk2>
        <a:srgbClr val="004F6B"/>
      </a:dk2>
      <a:lt2>
        <a:srgbClr val="E73E97"/>
      </a:lt2>
      <a:accent1>
        <a:srgbClr val="84BD00"/>
      </a:accent1>
      <a:accent2>
        <a:srgbClr val="00857C"/>
      </a:accent2>
      <a:accent3>
        <a:srgbClr val="FFFFFF"/>
      </a:accent3>
      <a:accent4>
        <a:srgbClr val="000000"/>
      </a:accent4>
      <a:accent5>
        <a:srgbClr val="C2DBAA"/>
      </a:accent5>
      <a:accent6>
        <a:srgbClr val="007870"/>
      </a:accent6>
      <a:hlink>
        <a:srgbClr val="A00054"/>
      </a:hlink>
      <a:folHlink>
        <a:srgbClr val="0080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WE_PowerPoint 1">
        <a:dk1>
          <a:srgbClr val="000000"/>
        </a:dk1>
        <a:lt1>
          <a:srgbClr val="FFFFFF"/>
        </a:lt1>
        <a:dk2>
          <a:srgbClr val="004F6B"/>
        </a:dk2>
        <a:lt2>
          <a:srgbClr val="E73E97"/>
        </a:lt2>
        <a:accent1>
          <a:srgbClr val="84BD00"/>
        </a:accent1>
        <a:accent2>
          <a:srgbClr val="00857C"/>
        </a:accent2>
        <a:accent3>
          <a:srgbClr val="FFFFFF"/>
        </a:accent3>
        <a:accent4>
          <a:srgbClr val="000000"/>
        </a:accent4>
        <a:accent5>
          <a:srgbClr val="C2DBAA"/>
        </a:accent5>
        <a:accent6>
          <a:srgbClr val="007870"/>
        </a:accent6>
        <a:hlink>
          <a:srgbClr val="A00054"/>
        </a:hlink>
        <a:folHlink>
          <a:srgbClr val="0080A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e7aa4a5e-c4c4-41ee-bf40-92cb012db920">Training presentation used by Healthwatch England during Enter and View sessions. Can be adapted for local use</Description0>
    <What_x0020_is_x0020_it_x0020_for xmlns="e7aa4a5e-c4c4-41ee-bf40-92cb012db920" xsi:nil="true"/>
    <Who_x0020_is_x0020_this_x0020_for xmlns="e7aa4a5e-c4c4-41ee-bf40-92cb012db920" xsi:nil="true"/>
    <SharedWithUsers xmlns="23882524-bc4b-4c32-8192-1ac0b2cd29f9">
      <UserInfo>
        <DisplayName>Karen Ritchie</DisplayName>
        <AccountId>518</AccountId>
        <AccountType/>
      </UserInfo>
      <UserInfo>
        <DisplayName>Sandra Hodson</DisplayName>
        <AccountId>1318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B8479B9A7C354EBE930DCAB8426B84" ma:contentTypeVersion="10" ma:contentTypeDescription="Create a new document." ma:contentTypeScope="" ma:versionID="85cd88e708bb40583f4f932b186fac34">
  <xsd:schema xmlns:xsd="http://www.w3.org/2001/XMLSchema" xmlns:xs="http://www.w3.org/2001/XMLSchema" xmlns:p="http://schemas.microsoft.com/office/2006/metadata/properties" xmlns:ns2="23882524-bc4b-4c32-8192-1ac0b2cd29f9" xmlns:ns3="e7aa4a5e-c4c4-41ee-bf40-92cb012db920" targetNamespace="http://schemas.microsoft.com/office/2006/metadata/properties" ma:root="true" ma:fieldsID="0cf7b05407dd3a7d52524512c7eb2fd0" ns2:_="" ns3:_="">
    <xsd:import namespace="23882524-bc4b-4c32-8192-1ac0b2cd29f9"/>
    <xsd:import namespace="e7aa4a5e-c4c4-41ee-bf40-92cb012db920"/>
    <xsd:element name="properties">
      <xsd:complexType>
        <xsd:sequence>
          <xsd:element name="documentManagement">
            <xsd:complexType>
              <xsd:all>
                <xsd:element ref="ns2:SharedWithUsers" minOccurs="0"/>
                <xsd:element ref="ns2:SharingHintHash" minOccurs="0"/>
                <xsd:element ref="ns2:SharedWithDetails" minOccurs="0"/>
                <xsd:element ref="ns3:Who_x0020_is_x0020_this_x0020_for" minOccurs="0"/>
                <xsd:element ref="ns3:What_x0020_is_x0020_it_x0020_for" minOccurs="0"/>
                <xsd:element ref="ns3:Description0"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82524-bc4b-4c32-8192-1ac0b2cd29f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7aa4a5e-c4c4-41ee-bf40-92cb012db920" elementFormDefault="qualified">
    <xsd:import namespace="http://schemas.microsoft.com/office/2006/documentManagement/types"/>
    <xsd:import namespace="http://schemas.microsoft.com/office/infopath/2007/PartnerControls"/>
    <xsd:element name="Who_x0020_is_x0020_this_x0020_for" ma:index="11" nillable="true" ma:displayName="Who is this for" ma:internalName="Who_x0020_is_x0020_this_x0020_for">
      <xsd:simpleType>
        <xsd:restriction base="dms:Text">
          <xsd:maxLength value="255"/>
        </xsd:restriction>
      </xsd:simpleType>
    </xsd:element>
    <xsd:element name="What_x0020_is_x0020_it_x0020_for" ma:index="12" nillable="true" ma:displayName="What is it for" ma:internalName="What_x0020_is_x0020_it_x0020_for">
      <xsd:simpleType>
        <xsd:restriction base="dms:Text">
          <xsd:maxLength value="255"/>
        </xsd:restriction>
      </xsd:simpleType>
    </xsd:element>
    <xsd:element name="Description0" ma:index="13" nillable="true" ma:displayName="Description" ma:internalName="Description0">
      <xsd:simpleType>
        <xsd:restriction base="dms:Text">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E39E79-9A37-4D84-8F3E-D9DFFB1FC770}">
  <ds:schemaRefs>
    <ds:schemaRef ds:uri="http://schemas.openxmlformats.org/package/2006/metadata/core-properties"/>
    <ds:schemaRef ds:uri="http://www.w3.org/XML/1998/namespace"/>
    <ds:schemaRef ds:uri="http://purl.org/dc/dcmitype/"/>
    <ds:schemaRef ds:uri="http://purl.org/dc/elements/1.1/"/>
    <ds:schemaRef ds:uri="http://schemas.microsoft.com/office/2006/documentManagement/types"/>
    <ds:schemaRef ds:uri="e7aa4a5e-c4c4-41ee-bf40-92cb012db920"/>
    <ds:schemaRef ds:uri="http://schemas.microsoft.com/office/2006/metadata/properties"/>
    <ds:schemaRef ds:uri="http://schemas.microsoft.com/office/infopath/2007/PartnerControls"/>
    <ds:schemaRef ds:uri="23882524-bc4b-4c32-8192-1ac0b2cd29f9"/>
    <ds:schemaRef ds:uri="http://purl.org/dc/terms/"/>
  </ds:schemaRefs>
</ds:datastoreItem>
</file>

<file path=customXml/itemProps2.xml><?xml version="1.0" encoding="utf-8"?>
<ds:datastoreItem xmlns:ds="http://schemas.openxmlformats.org/officeDocument/2006/customXml" ds:itemID="{63F4ECF1-7206-4596-B302-267240CDAC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82524-bc4b-4c32-8192-1ac0b2cd29f9"/>
    <ds:schemaRef ds:uri="e7aa4a5e-c4c4-41ee-bf40-92cb012db9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813D4D-F3F1-4DF0-A65B-2C0393E769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31247</TotalTime>
  <Words>4222</Words>
  <Application>Microsoft Office PowerPoint</Application>
  <PresentationFormat>On-screen Show (4:3)</PresentationFormat>
  <Paragraphs>318</Paragraphs>
  <Slides>40</Slides>
  <Notes>38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Arial</vt:lpstr>
      <vt:lpstr>Calibri</vt:lpstr>
      <vt:lpstr>Trebuchet MS</vt:lpstr>
      <vt:lpstr>1_HWE_PowerPoint</vt:lpstr>
      <vt:lpstr>Slide</vt:lpstr>
      <vt:lpstr>    An Introduction to  Enter and View</vt:lpstr>
      <vt:lpstr>Health and Care Powers of Entry </vt:lpstr>
      <vt:lpstr>The legislation applied to Enter and View</vt:lpstr>
      <vt:lpstr>What is Enter and View?</vt:lpstr>
      <vt:lpstr>Where does Enter and View apply?</vt:lpstr>
      <vt:lpstr>Where does Enter and View not apply?</vt:lpstr>
      <vt:lpstr>Where does Enter and View not apply?</vt:lpstr>
      <vt:lpstr>PowerPoint Presentation</vt:lpstr>
      <vt:lpstr>Risks of Enter and View</vt:lpstr>
      <vt:lpstr>Local Healthwatch and CQC working together </vt:lpstr>
      <vt:lpstr>In summary </vt:lpstr>
      <vt:lpstr>Enter and view: purpose</vt:lpstr>
      <vt:lpstr>Purpose</vt:lpstr>
      <vt:lpstr>Why is a clear purpose important? </vt:lpstr>
      <vt:lpstr>Practical Activity </vt:lpstr>
      <vt:lpstr>Some examples of Enter and View purpose</vt:lpstr>
      <vt:lpstr>Break</vt:lpstr>
      <vt:lpstr>Authorised representatives</vt:lpstr>
      <vt:lpstr>Authorised representatives  </vt:lpstr>
      <vt:lpstr>Practical Activity </vt:lpstr>
      <vt:lpstr>Qualities of an Authorised Representative </vt:lpstr>
      <vt:lpstr>Qualities of an Authorised Representative</vt:lpstr>
      <vt:lpstr>HWE Recommended Training</vt:lpstr>
      <vt:lpstr>Other training recommended by local Healthwatch</vt:lpstr>
      <vt:lpstr>Carrying out Enter and View</vt:lpstr>
      <vt:lpstr>Decide to make a visit and clarifying the purpose  </vt:lpstr>
      <vt:lpstr>Planning</vt:lpstr>
      <vt:lpstr>Collaboration </vt:lpstr>
      <vt:lpstr>Communicate</vt:lpstr>
      <vt:lpstr>Preparing</vt:lpstr>
      <vt:lpstr>Briefing for the visit</vt:lpstr>
      <vt:lpstr>Conducting the visit – gaining provider consent</vt:lpstr>
      <vt:lpstr>Conducting the visit – collecting views</vt:lpstr>
      <vt:lpstr>Reporting</vt:lpstr>
      <vt:lpstr>Recommendations</vt:lpstr>
      <vt:lpstr>Follow up activity </vt:lpstr>
      <vt:lpstr>Practical Activity </vt:lpstr>
      <vt:lpstr>How Enter and View can add value</vt:lpstr>
      <vt:lpstr>Working in partnership - the range of stakeholders local Healthwatch can influence </vt:lpstr>
      <vt:lpstr>Close</vt:lpstr>
    </vt:vector>
  </TitlesOfParts>
  <Company>IMS3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Healthwatch network’s policy priorities in the coming year</dc:title>
  <dc:creator>Peacock, Chloe</dc:creator>
  <cp:lastModifiedBy>Georgia Hackett</cp:lastModifiedBy>
  <cp:revision>305</cp:revision>
  <cp:lastPrinted>2016-12-06T10:58:44Z</cp:lastPrinted>
  <dcterms:created xsi:type="dcterms:W3CDTF">2015-05-12T13:44:52Z</dcterms:created>
  <dcterms:modified xsi:type="dcterms:W3CDTF">2021-06-24T13:45:56Z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0x01010038B8479B9A7C354EBE930DCAB8426B84</vt:lpwstr>
  </property>
</Properties>
</file>